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8" r:id="rId1"/>
    <p:sldMasterId id="2147483780" r:id="rId2"/>
  </p:sldMasterIdLst>
  <p:notesMasterIdLst>
    <p:notesMasterId r:id="rId26"/>
  </p:notesMasterIdLst>
  <p:sldIdLst>
    <p:sldId id="258" r:id="rId3"/>
    <p:sldId id="295" r:id="rId4"/>
    <p:sldId id="294" r:id="rId5"/>
    <p:sldId id="259" r:id="rId6"/>
    <p:sldId id="260" r:id="rId7"/>
    <p:sldId id="262" r:id="rId8"/>
    <p:sldId id="264" r:id="rId9"/>
    <p:sldId id="272" r:id="rId10"/>
    <p:sldId id="274"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501" autoAdjust="0"/>
  </p:normalViewPr>
  <p:slideViewPr>
    <p:cSldViewPr>
      <p:cViewPr varScale="1">
        <p:scale>
          <a:sx n="61" d="100"/>
          <a:sy n="61" d="100"/>
        </p:scale>
        <p:origin x="66" y="3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flenk\Documents\Public%20Policy\Prosperity\Kansas%20IT%20study\Wanted%20Analytics%20Skills%20by%20Sector.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dirty="0"/>
              <a:t>Logistics/Operations Skills, with soft skills, </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'Logistics, with soft skills'!$B$5:$B$24</c:f>
              <c:strCache>
                <c:ptCount val="20"/>
                <c:pt idx="0">
                  <c:v>Owner operator </c:v>
                </c:pt>
                <c:pt idx="1">
                  <c:v>Sales and operations planning </c:v>
                </c:pt>
                <c:pt idx="2">
                  <c:v>Oral and written communication skills </c:v>
                </c:pt>
                <c:pt idx="3">
                  <c:v>Creativity </c:v>
                </c:pt>
                <c:pt idx="4">
                  <c:v>Dependability </c:v>
                </c:pt>
                <c:pt idx="5">
                  <c:v>Customer service oriented </c:v>
                </c:pt>
                <c:pt idx="6">
                  <c:v>Detail oriented </c:v>
                </c:pt>
                <c:pt idx="7">
                  <c:v>Integrity </c:v>
                </c:pt>
                <c:pt idx="8">
                  <c:v>Team-oriented teamwork </c:v>
                </c:pt>
                <c:pt idx="9">
                  <c:v>Microsoft Office </c:v>
                </c:pt>
                <c:pt idx="10">
                  <c:v>Problem solving </c:v>
                </c:pt>
                <c:pt idx="11">
                  <c:v>Organizational skills </c:v>
                </c:pt>
                <c:pt idx="12">
                  <c:v>Material Handling </c:v>
                </c:pt>
                <c:pt idx="13">
                  <c:v>Marketing </c:v>
                </c:pt>
                <c:pt idx="14">
                  <c:v>Society for Worldwide Interbank Financial Telecommunication (SWIFT) </c:v>
                </c:pt>
                <c:pt idx="15">
                  <c:v>Self-starting / Self-motivated </c:v>
                </c:pt>
                <c:pt idx="16">
                  <c:v>Work independently </c:v>
                </c:pt>
                <c:pt idx="17">
                  <c:v>Negotiation skills </c:v>
                </c:pt>
                <c:pt idx="18">
                  <c:v>Waste management </c:v>
                </c:pt>
                <c:pt idx="19">
                  <c:v>Microsoft PowerPoint </c:v>
                </c:pt>
              </c:strCache>
            </c:strRef>
          </c:cat>
          <c:val>
            <c:numRef>
              <c:f>'Logistics, with soft skills'!$C$5:$C$24</c:f>
              <c:numCache>
                <c:formatCode>General</c:formatCode>
                <c:ptCount val="20"/>
                <c:pt idx="0">
                  <c:v>1066</c:v>
                </c:pt>
                <c:pt idx="1">
                  <c:v>593</c:v>
                </c:pt>
                <c:pt idx="2">
                  <c:v>349</c:v>
                </c:pt>
                <c:pt idx="3">
                  <c:v>328</c:v>
                </c:pt>
                <c:pt idx="4">
                  <c:v>212</c:v>
                </c:pt>
                <c:pt idx="5">
                  <c:v>207</c:v>
                </c:pt>
                <c:pt idx="6">
                  <c:v>182</c:v>
                </c:pt>
                <c:pt idx="7">
                  <c:v>177</c:v>
                </c:pt>
                <c:pt idx="8">
                  <c:v>145</c:v>
                </c:pt>
                <c:pt idx="9">
                  <c:v>133</c:v>
                </c:pt>
                <c:pt idx="10">
                  <c:v>128</c:v>
                </c:pt>
                <c:pt idx="11">
                  <c:v>118</c:v>
                </c:pt>
                <c:pt idx="12">
                  <c:v>98</c:v>
                </c:pt>
                <c:pt idx="13">
                  <c:v>98</c:v>
                </c:pt>
                <c:pt idx="14">
                  <c:v>90</c:v>
                </c:pt>
                <c:pt idx="15">
                  <c:v>88</c:v>
                </c:pt>
                <c:pt idx="16">
                  <c:v>83</c:v>
                </c:pt>
                <c:pt idx="17">
                  <c:v>80</c:v>
                </c:pt>
                <c:pt idx="18">
                  <c:v>75</c:v>
                </c:pt>
                <c:pt idx="19">
                  <c:v>74</c:v>
                </c:pt>
              </c:numCache>
            </c:numRef>
          </c:val>
          <c:extLst>
            <c:ext xmlns:c16="http://schemas.microsoft.com/office/drawing/2014/chart" uri="{C3380CC4-5D6E-409C-BE32-E72D297353CC}">
              <c16:uniqueId val="{00000000-46FE-4D48-8153-40C66731091B}"/>
            </c:ext>
          </c:extLst>
        </c:ser>
        <c:dLbls>
          <c:showLegendKey val="0"/>
          <c:showVal val="0"/>
          <c:showCatName val="0"/>
          <c:showSerName val="0"/>
          <c:showPercent val="0"/>
          <c:showBubbleSize val="0"/>
        </c:dLbls>
        <c:gapWidth val="219"/>
        <c:overlap val="-27"/>
        <c:axId val="-2060950928"/>
        <c:axId val="-2060924128"/>
      </c:barChart>
      <c:catAx>
        <c:axId val="-2060950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60924128"/>
        <c:crosses val="autoZero"/>
        <c:auto val="1"/>
        <c:lblAlgn val="ctr"/>
        <c:lblOffset val="100"/>
        <c:noMultiLvlLbl val="0"/>
      </c:catAx>
      <c:valAx>
        <c:axId val="-20609241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60950928"/>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CDA6B5-89D3-4350-996F-853E02490462}" type="datetimeFigureOut">
              <a:rPr lang="en-US" smtClean="0"/>
              <a:pPr/>
              <a:t>6/5/2018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A91E17-287A-4B71-9567-7027A32C6240}" type="slidenum">
              <a:rPr lang="en-US" smtClean="0"/>
              <a:pPr/>
              <a:t>‹#›</a:t>
            </a:fld>
            <a:endParaRPr lang="en-US"/>
          </a:p>
        </p:txBody>
      </p:sp>
    </p:spTree>
    <p:extLst>
      <p:ext uri="{BB962C8B-B14F-4D97-AF65-F5344CB8AC3E}">
        <p14:creationId xmlns:p14="http://schemas.microsoft.com/office/powerpoint/2010/main" val="3631339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A91E17-287A-4B71-9567-7027A32C6240}" type="slidenum">
              <a:rPr lang="en-US" smtClean="0"/>
              <a:pPr/>
              <a:t>1</a:t>
            </a:fld>
            <a:endParaRPr lang="en-US"/>
          </a:p>
        </p:txBody>
      </p:sp>
    </p:spTree>
    <p:extLst>
      <p:ext uri="{BB962C8B-B14F-4D97-AF65-F5344CB8AC3E}">
        <p14:creationId xmlns:p14="http://schemas.microsoft.com/office/powerpoint/2010/main" val="828082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A91E17-287A-4B71-9567-7027A32C6240}" type="slidenum">
              <a:rPr lang="en-US" smtClean="0"/>
              <a:pPr/>
              <a:t>2</a:t>
            </a:fld>
            <a:endParaRPr lang="en-US"/>
          </a:p>
        </p:txBody>
      </p:sp>
    </p:spTree>
    <p:extLst>
      <p:ext uri="{BB962C8B-B14F-4D97-AF65-F5344CB8AC3E}">
        <p14:creationId xmlns:p14="http://schemas.microsoft.com/office/powerpoint/2010/main" val="3986047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A91E17-287A-4B71-9567-7027A32C6240}" type="slidenum">
              <a:rPr lang="en-US" smtClean="0"/>
              <a:pPr/>
              <a:t>3</a:t>
            </a:fld>
            <a:endParaRPr lang="en-US"/>
          </a:p>
        </p:txBody>
      </p:sp>
    </p:spTree>
    <p:extLst>
      <p:ext uri="{BB962C8B-B14F-4D97-AF65-F5344CB8AC3E}">
        <p14:creationId xmlns:p14="http://schemas.microsoft.com/office/powerpoint/2010/main" val="3616654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A91E17-287A-4B71-9567-7027A32C6240}" type="slidenum">
              <a:rPr lang="en-US" smtClean="0"/>
              <a:pPr/>
              <a:t>4</a:t>
            </a:fld>
            <a:endParaRPr lang="en-US"/>
          </a:p>
        </p:txBody>
      </p:sp>
    </p:spTree>
    <p:extLst>
      <p:ext uri="{BB962C8B-B14F-4D97-AF65-F5344CB8AC3E}">
        <p14:creationId xmlns:p14="http://schemas.microsoft.com/office/powerpoint/2010/main" val="2981729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A91E17-287A-4B71-9567-7027A32C6240}" type="slidenum">
              <a:rPr lang="en-US" smtClean="0"/>
              <a:pPr/>
              <a:t>6</a:t>
            </a:fld>
            <a:endParaRPr lang="en-US"/>
          </a:p>
        </p:txBody>
      </p:sp>
    </p:spTree>
    <p:extLst>
      <p:ext uri="{BB962C8B-B14F-4D97-AF65-F5344CB8AC3E}">
        <p14:creationId xmlns:p14="http://schemas.microsoft.com/office/powerpoint/2010/main" val="3783903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a:solidFill>
                  <a:schemeClr val="tx1"/>
                </a:solidFill>
                <a:effectLst/>
                <a:latin typeface="+mn-lt"/>
                <a:ea typeface="+mn-ea"/>
                <a:cs typeface="+mn-cs"/>
              </a:rPr>
              <a:t> </a:t>
            </a:r>
            <a:r>
              <a:rPr lang="en-CA" sz="1200" b="1" kern="1200" dirty="0">
                <a:solidFill>
                  <a:schemeClr val="tx1"/>
                </a:solidFill>
                <a:effectLst/>
                <a:latin typeface="+mn-lt"/>
                <a:ea typeface="+mn-ea"/>
                <a:cs typeface="+mn-cs"/>
              </a:rPr>
              <a:t>2. CONDUCT</a:t>
            </a:r>
            <a:endParaRPr lang="en-CA" sz="16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At all times within the law, Members shall act professionally and in the interest of their clients, subject to their own proper and reasonable commercial considerations and undertake to provide confidential and competent services and otherwise. </a:t>
            </a:r>
            <a:endParaRPr lang="en-CA" sz="18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Members undertake not intentionally to mislead the public. </a:t>
            </a:r>
            <a:endParaRPr lang="en-CA" sz="18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In their dealing with third parties in the performance of their service to clients, Members undertake that any information they provide shall be accurate so far as it is known to them. </a:t>
            </a:r>
            <a:endParaRPr lang="en-CA" sz="18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endParaRPr lang="en-CA" sz="1600" kern="1200" dirty="0">
              <a:solidFill>
                <a:schemeClr val="tx1"/>
              </a:solidFill>
              <a:effectLst/>
              <a:latin typeface="+mn-lt"/>
              <a:ea typeface="+mn-ea"/>
              <a:cs typeface="+mn-cs"/>
            </a:endParaRPr>
          </a:p>
          <a:p>
            <a:endParaRPr lang="en-CA" dirty="0"/>
          </a:p>
          <a:p>
            <a:endParaRPr lang="en-CA" dirty="0"/>
          </a:p>
        </p:txBody>
      </p:sp>
      <p:sp>
        <p:nvSpPr>
          <p:cNvPr id="4" name="Slide Number Placeholder 3"/>
          <p:cNvSpPr>
            <a:spLocks noGrp="1"/>
          </p:cNvSpPr>
          <p:nvPr>
            <p:ph type="sldNum" sz="quarter" idx="10"/>
          </p:nvPr>
        </p:nvSpPr>
        <p:spPr/>
        <p:txBody>
          <a:bodyPr/>
          <a:lstStyle/>
          <a:p>
            <a:fld id="{C0A91E17-287A-4B71-9567-7027A32C6240}" type="slidenum">
              <a:rPr lang="en-US" smtClean="0"/>
              <a:pPr/>
              <a:t>8</a:t>
            </a:fld>
            <a:endParaRPr lang="en-US"/>
          </a:p>
        </p:txBody>
      </p:sp>
    </p:spTree>
    <p:extLst>
      <p:ext uri="{BB962C8B-B14F-4D97-AF65-F5344CB8AC3E}">
        <p14:creationId xmlns:p14="http://schemas.microsoft.com/office/powerpoint/2010/main" val="3221678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If we substitute the words “freight forwarder” for “architect” we clearly see the role of the transportation intermediary in the design of international transportation solutions.  Partnering with users to understand their needs and wants, with a thorough knowledge of the multitude of regulations governing the transaction – from international maritime law to cargo insurance to customs environments through all of the new cargo security legislation and a sound understanding of international trade – the freight forwarder designs and presents solutions to meet the customer’s needs</a:t>
            </a:r>
          </a:p>
          <a:p>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QUESTION:  So, what knowledge, skills</a:t>
            </a:r>
            <a:r>
              <a:rPr lang="en-US" sz="1200" b="1" kern="1200" baseline="0" dirty="0">
                <a:solidFill>
                  <a:schemeClr val="tx1"/>
                </a:solidFill>
                <a:latin typeface="+mn-lt"/>
                <a:ea typeface="+mn-ea"/>
                <a:cs typeface="+mn-cs"/>
              </a:rPr>
              <a:t> or competencies must a freight forwarder have in order to design Transportation Solutions?</a:t>
            </a:r>
            <a:endParaRPr lang="en-US" b="1" dirty="0"/>
          </a:p>
          <a:p>
            <a:endParaRPr lang="en-CA" dirty="0"/>
          </a:p>
        </p:txBody>
      </p:sp>
      <p:sp>
        <p:nvSpPr>
          <p:cNvPr id="4" name="Slide Number Placeholder 3"/>
          <p:cNvSpPr>
            <a:spLocks noGrp="1"/>
          </p:cNvSpPr>
          <p:nvPr>
            <p:ph type="sldNum" sz="quarter" idx="10"/>
          </p:nvPr>
        </p:nvSpPr>
        <p:spPr/>
        <p:txBody>
          <a:bodyPr/>
          <a:lstStyle/>
          <a:p>
            <a:fld id="{C0A91E17-287A-4B71-9567-7027A32C6240}" type="slidenum">
              <a:rPr lang="en-US" smtClean="0"/>
              <a:pPr/>
              <a:t>12</a:t>
            </a:fld>
            <a:endParaRPr lang="en-US"/>
          </a:p>
        </p:txBody>
      </p:sp>
    </p:spTree>
    <p:extLst>
      <p:ext uri="{BB962C8B-B14F-4D97-AF65-F5344CB8AC3E}">
        <p14:creationId xmlns:p14="http://schemas.microsoft.com/office/powerpoint/2010/main" val="950025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To design the best solution, the “Architect of Transport”, must understand world geography, how global supply chains work, and the barriers goods and information must cross.</a:t>
            </a:r>
          </a:p>
          <a:p>
            <a:endParaRPr lang="en-CA" dirty="0"/>
          </a:p>
        </p:txBody>
      </p:sp>
      <p:sp>
        <p:nvSpPr>
          <p:cNvPr id="4" name="Slide Number Placeholder 3"/>
          <p:cNvSpPr>
            <a:spLocks noGrp="1"/>
          </p:cNvSpPr>
          <p:nvPr>
            <p:ph type="sldNum" sz="quarter" idx="10"/>
          </p:nvPr>
        </p:nvSpPr>
        <p:spPr/>
        <p:txBody>
          <a:bodyPr/>
          <a:lstStyle/>
          <a:p>
            <a:fld id="{C0A91E17-287A-4B71-9567-7027A32C6240}" type="slidenum">
              <a:rPr lang="en-US" smtClean="0"/>
              <a:pPr/>
              <a:t>13</a:t>
            </a:fld>
            <a:endParaRPr lang="en-US"/>
          </a:p>
        </p:txBody>
      </p:sp>
    </p:spTree>
    <p:extLst>
      <p:ext uri="{BB962C8B-B14F-4D97-AF65-F5344CB8AC3E}">
        <p14:creationId xmlns:p14="http://schemas.microsoft.com/office/powerpoint/2010/main" val="354474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As they design solutions to meet the needs of customers around the world, freight forwarders offer every service involved in the physical movement of goods, the preparation of documentation and the transfer of required data.  On behalf of the exporter or importer, the freight forwarder may: package, pack, label, document, load, determine the best mode of transport and routing, book space with carriers, make arrangements for pick up, carriage and delivery of the goods, provide insurance for the shipment, arrange for export or import customs clearance, obtain any unique certificates necessary to export and import goods, deliver first-rate customer service, tracking and tracing of shipments, billing, account maintenance and a myriad of other responsibilities.</a:t>
            </a:r>
          </a:p>
          <a:p>
            <a:endParaRPr lang="en-US" dirty="0"/>
          </a:p>
          <a:p>
            <a:endParaRPr lang="en-CA" dirty="0"/>
          </a:p>
        </p:txBody>
      </p:sp>
      <p:sp>
        <p:nvSpPr>
          <p:cNvPr id="4" name="Slide Number Placeholder 3"/>
          <p:cNvSpPr>
            <a:spLocks noGrp="1"/>
          </p:cNvSpPr>
          <p:nvPr>
            <p:ph type="sldNum" sz="quarter" idx="10"/>
          </p:nvPr>
        </p:nvSpPr>
        <p:spPr/>
        <p:txBody>
          <a:bodyPr/>
          <a:lstStyle/>
          <a:p>
            <a:fld id="{C0A91E17-287A-4B71-9567-7027A32C6240}" type="slidenum">
              <a:rPr lang="en-US" smtClean="0"/>
              <a:pPr/>
              <a:t>18</a:t>
            </a:fld>
            <a:endParaRPr lang="en-US"/>
          </a:p>
        </p:txBody>
      </p:sp>
    </p:spTree>
    <p:extLst>
      <p:ext uri="{BB962C8B-B14F-4D97-AF65-F5344CB8AC3E}">
        <p14:creationId xmlns:p14="http://schemas.microsoft.com/office/powerpoint/2010/main" val="26942779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userDrawn="1"/>
        </p:nvSpPr>
        <p:spPr>
          <a:xfrm>
            <a:off x="0" y="0"/>
            <a:ext cx="9144000" cy="2438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9" name="Picture 8" descr="Fresh title.png"/>
          <p:cNvPicPr>
            <a:picLocks noChangeAspect="1"/>
          </p:cNvPicPr>
          <p:nvPr/>
        </p:nvPicPr>
        <p:blipFill>
          <a:blip r:embed="rId2" cstate="print"/>
          <a:srcRect b="39770"/>
          <a:stretch>
            <a:fillRect/>
          </a:stretch>
        </p:blipFill>
        <p:spPr>
          <a:xfrm>
            <a:off x="377" y="1566826"/>
            <a:ext cx="9143245" cy="2243174"/>
          </a:xfrm>
          <a:prstGeom prst="rect">
            <a:avLst/>
          </a:prstGeom>
        </p:spPr>
      </p:pic>
      <p:sp>
        <p:nvSpPr>
          <p:cNvPr id="2" name="Title 1"/>
          <p:cNvSpPr>
            <a:spLocks noGrp="1"/>
          </p:cNvSpPr>
          <p:nvPr>
            <p:ph type="ctrTitle"/>
          </p:nvPr>
        </p:nvSpPr>
        <p:spPr>
          <a:xfrm>
            <a:off x="685800" y="1134035"/>
            <a:ext cx="7772400" cy="1470025"/>
          </a:xfrm>
        </p:spPr>
        <p:txBody>
          <a:bodyPr anchor="b" anchorCtr="0">
            <a:noAutofit/>
          </a:bodyPr>
          <a:lstStyle>
            <a:lvl1pPr>
              <a:defRPr sz="6000">
                <a:solidFill>
                  <a:schemeClr val="bg1"/>
                </a:solidFill>
              </a:defRPr>
            </a:lvl1pPr>
          </a:lstStyle>
          <a:p>
            <a:r>
              <a:rPr lang="en-US" dirty="0"/>
              <a:t>Click to edit Master title style</a:t>
            </a:r>
            <a:endParaRPr dirty="0"/>
          </a:p>
        </p:txBody>
      </p:sp>
      <p:sp>
        <p:nvSpPr>
          <p:cNvPr id="3" name="Subtitle 2"/>
          <p:cNvSpPr>
            <a:spLocks noGrp="1"/>
          </p:cNvSpPr>
          <p:nvPr>
            <p:ph type="subTitle" idx="1"/>
          </p:nvPr>
        </p:nvSpPr>
        <p:spPr>
          <a:xfrm>
            <a:off x="685800" y="3733800"/>
            <a:ext cx="4953000" cy="1371600"/>
          </a:xfrm>
        </p:spPr>
        <p:txBody>
          <a:bodyPr anchor="t" anchorCtr="0">
            <a:norm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6324600" y="6288741"/>
            <a:ext cx="1981200" cy="365125"/>
          </a:xfrm>
        </p:spPr>
        <p:txBody>
          <a:bodyPr/>
          <a:lstStyle>
            <a:lvl1pPr algn="r">
              <a:defRPr/>
            </a:lvl1pPr>
          </a:lstStyle>
          <a:p>
            <a:r>
              <a:rPr lang="en-US"/>
              <a:t>3/28/2008</a:t>
            </a:r>
            <a:endParaRPr/>
          </a:p>
        </p:txBody>
      </p:sp>
      <p:sp>
        <p:nvSpPr>
          <p:cNvPr id="5" name="Footer Placeholder 4"/>
          <p:cNvSpPr>
            <a:spLocks noGrp="1"/>
          </p:cNvSpPr>
          <p:nvPr>
            <p:ph type="ftr" sz="quarter" idx="11"/>
          </p:nvPr>
        </p:nvSpPr>
        <p:spPr>
          <a:xfrm>
            <a:off x="3429000" y="6324600"/>
            <a:ext cx="2895600" cy="365125"/>
          </a:xfrm>
        </p:spPr>
        <p:txBody>
          <a:bodyPr/>
          <a:lstStyle>
            <a:lvl1pPr algn="ctr">
              <a:defRPr/>
            </a:lvl1pPr>
          </a:lstStyle>
          <a:p>
            <a:r>
              <a:rPr lang="en-US"/>
              <a:t>NAFL Knowledge  &amp; Innovation Center </a:t>
            </a:r>
            <a:endParaRPr lang="en-US" dirty="0"/>
          </a:p>
        </p:txBody>
      </p:sp>
      <p:sp>
        <p:nvSpPr>
          <p:cNvPr id="6" name="Slide Number Placeholder 5"/>
          <p:cNvSpPr>
            <a:spLocks noGrp="1"/>
          </p:cNvSpPr>
          <p:nvPr>
            <p:ph type="sldNum" sz="quarter" idx="12"/>
          </p:nvPr>
        </p:nvSpPr>
        <p:spPr>
          <a:xfrm>
            <a:off x="8382000" y="6288741"/>
            <a:ext cx="685800" cy="365125"/>
          </a:xfrm>
        </p:spPr>
        <p:txBody>
          <a:bodyPr/>
          <a:lstStyle>
            <a:lvl1pPr>
              <a:defRPr sz="1100" b="1" kern="1200">
                <a:solidFill>
                  <a:schemeClr val="tx1">
                    <a:tint val="75000"/>
                  </a:schemeClr>
                </a:solidFill>
                <a:latin typeface="+mn-lt"/>
                <a:ea typeface="+mn-ea"/>
                <a:cs typeface="+mn-cs"/>
              </a:defRPr>
            </a:lvl1pPr>
          </a:lstStyle>
          <a:p>
            <a:fld id="{DF28FB93-0A08-4E7D-8E63-9EFA29F1E093}" type="slidenum">
              <a:rPr/>
              <a:pPr/>
              <a:t>‹#›</a:t>
            </a:fld>
            <a:endParaRPr/>
          </a:p>
        </p:txBody>
      </p:sp>
      <p:pic>
        <p:nvPicPr>
          <p:cNvPr id="10" name="Picture 9" descr="Fresh title.png"/>
          <p:cNvPicPr>
            <a:picLocks noChangeAspect="1"/>
          </p:cNvPicPr>
          <p:nvPr/>
        </p:nvPicPr>
        <p:blipFill>
          <a:blip r:embed="rId2" cstate="print"/>
          <a:srcRect t="33632" b="59388"/>
          <a:stretch>
            <a:fillRect/>
          </a:stretch>
        </p:blipFill>
        <p:spPr>
          <a:xfrm>
            <a:off x="0" y="6598024"/>
            <a:ext cx="9143245" cy="259976"/>
          </a:xfrm>
          <a:prstGeom prst="rect">
            <a:avLst/>
          </a:prstGeom>
        </p:spPr>
      </p:pic>
      <p:pic>
        <p:nvPicPr>
          <p:cNvPr id="12" name="Picture 11" descr="NAFL Training Institute_revised 2012.png"/>
          <p:cNvPicPr>
            <a:picLocks noChangeAspect="1"/>
          </p:cNvPicPr>
          <p:nvPr userDrawn="1"/>
        </p:nvPicPr>
        <p:blipFill>
          <a:blip r:embed="rId3" cstate="print"/>
          <a:stretch>
            <a:fillRect/>
          </a:stretch>
        </p:blipFill>
        <p:spPr>
          <a:xfrm>
            <a:off x="3810000" y="2590800"/>
            <a:ext cx="5178670" cy="27432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1pPr>
              <a:buFont typeface="Arial" pitchFamily="34" charset="0"/>
              <a:buChar char="•"/>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r>
              <a:rPr lang="en-US"/>
              <a:t>3/28/2008</a:t>
            </a:r>
            <a:endParaRPr/>
          </a:p>
        </p:txBody>
      </p:sp>
      <p:sp>
        <p:nvSpPr>
          <p:cNvPr id="5" name="Footer Placeholder 4"/>
          <p:cNvSpPr>
            <a:spLocks noGrp="1"/>
          </p:cNvSpPr>
          <p:nvPr>
            <p:ph type="ftr" sz="quarter" idx="11"/>
          </p:nvPr>
        </p:nvSpPr>
        <p:spPr/>
        <p:txBody>
          <a:bodyPr/>
          <a:lstStyle/>
          <a:p>
            <a:r>
              <a:rPr lang="en-US"/>
              <a:t>NAFL Knowledge  &amp; Innovation Center </a:t>
            </a:r>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600200"/>
            <a:ext cx="1752600" cy="4525963"/>
          </a:xfrm>
        </p:spPr>
        <p:txBody>
          <a:bodyPr vert="eaVert"/>
          <a:lstStyle>
            <a:lvl1pPr>
              <a:defRPr>
                <a:solidFill>
                  <a:schemeClr val="bg2"/>
                </a:solidFill>
              </a:defRPr>
            </a:lvl1pPr>
          </a:lstStyle>
          <a:p>
            <a:r>
              <a:rPr lang="en-US" dirty="0"/>
              <a:t>Click to edit Master title style</a:t>
            </a:r>
            <a:endParaRPr dirty="0"/>
          </a:p>
        </p:txBody>
      </p:sp>
      <p:sp>
        <p:nvSpPr>
          <p:cNvPr id="3" name="Vertical Text Placeholder 2"/>
          <p:cNvSpPr>
            <a:spLocks noGrp="1"/>
          </p:cNvSpPr>
          <p:nvPr>
            <p:ph type="body" orient="vert" idx="1"/>
          </p:nvPr>
        </p:nvSpPr>
        <p:spPr>
          <a:xfrm>
            <a:off x="990600" y="1600200"/>
            <a:ext cx="5257800" cy="4525963"/>
          </a:xfrm>
        </p:spPr>
        <p:txBody>
          <a:bodyPr vert="eaVert"/>
          <a:lstStyle>
            <a:lvl1pPr>
              <a:buFont typeface="Arial" pitchFamily="34" charset="0"/>
              <a:buChar char="•"/>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r>
              <a:rPr lang="en-US"/>
              <a:t>3/28/2008</a:t>
            </a:r>
            <a:endParaRPr/>
          </a:p>
        </p:txBody>
      </p:sp>
      <p:sp>
        <p:nvSpPr>
          <p:cNvPr id="5" name="Footer Placeholder 4"/>
          <p:cNvSpPr>
            <a:spLocks noGrp="1"/>
          </p:cNvSpPr>
          <p:nvPr>
            <p:ph type="ftr" sz="quarter" idx="11"/>
          </p:nvPr>
        </p:nvSpPr>
        <p:spPr/>
        <p:txBody>
          <a:bodyPr/>
          <a:lstStyle/>
          <a:p>
            <a:r>
              <a:rPr lang="en-US"/>
              <a:t>NAFL Knowledge  &amp; Innovation Center </a:t>
            </a:r>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184EBB2-21B6-478B-AFD7-CE88FCDC8169}"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EF7A77-1A5C-4953-A4D7-103F85796B68}" type="slidenum">
              <a:rPr lang="en-US" smtClean="0"/>
              <a:t>‹#›</a:t>
            </a:fld>
            <a:endParaRPr lang="en-US"/>
          </a:p>
        </p:txBody>
      </p:sp>
    </p:spTree>
    <p:extLst>
      <p:ext uri="{BB962C8B-B14F-4D97-AF65-F5344CB8AC3E}">
        <p14:creationId xmlns:p14="http://schemas.microsoft.com/office/powerpoint/2010/main" val="11345572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84EBB2-21B6-478B-AFD7-CE88FCDC8169}"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EF7A77-1A5C-4953-A4D7-103F85796B68}" type="slidenum">
              <a:rPr lang="en-US" smtClean="0"/>
              <a:t>‹#›</a:t>
            </a:fld>
            <a:endParaRPr lang="en-US"/>
          </a:p>
        </p:txBody>
      </p:sp>
    </p:spTree>
    <p:extLst>
      <p:ext uri="{BB962C8B-B14F-4D97-AF65-F5344CB8AC3E}">
        <p14:creationId xmlns:p14="http://schemas.microsoft.com/office/powerpoint/2010/main" val="4867614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84EBB2-21B6-478B-AFD7-CE88FCDC8169}"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EF7A77-1A5C-4953-A4D7-103F85796B68}" type="slidenum">
              <a:rPr lang="en-US" smtClean="0"/>
              <a:t>‹#›</a:t>
            </a:fld>
            <a:endParaRPr lang="en-US"/>
          </a:p>
        </p:txBody>
      </p:sp>
    </p:spTree>
    <p:extLst>
      <p:ext uri="{BB962C8B-B14F-4D97-AF65-F5344CB8AC3E}">
        <p14:creationId xmlns:p14="http://schemas.microsoft.com/office/powerpoint/2010/main" val="20381298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184EBB2-21B6-478B-AFD7-CE88FCDC8169}"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EF7A77-1A5C-4953-A4D7-103F85796B68}" type="slidenum">
              <a:rPr lang="en-US" smtClean="0"/>
              <a:t>‹#›</a:t>
            </a:fld>
            <a:endParaRPr lang="en-US"/>
          </a:p>
        </p:txBody>
      </p:sp>
    </p:spTree>
    <p:extLst>
      <p:ext uri="{BB962C8B-B14F-4D97-AF65-F5344CB8AC3E}">
        <p14:creationId xmlns:p14="http://schemas.microsoft.com/office/powerpoint/2010/main" val="3958800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184EBB2-21B6-478B-AFD7-CE88FCDC8169}" type="datetimeFigureOut">
              <a:rPr lang="en-US" smtClean="0"/>
              <a:t>6/5/2018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EF7A77-1A5C-4953-A4D7-103F85796B68}" type="slidenum">
              <a:rPr lang="en-US" smtClean="0"/>
              <a:t>‹#›</a:t>
            </a:fld>
            <a:endParaRPr lang="en-US"/>
          </a:p>
        </p:txBody>
      </p:sp>
    </p:spTree>
    <p:extLst>
      <p:ext uri="{BB962C8B-B14F-4D97-AF65-F5344CB8AC3E}">
        <p14:creationId xmlns:p14="http://schemas.microsoft.com/office/powerpoint/2010/main" val="330860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184EBB2-21B6-478B-AFD7-CE88FCDC8169}" type="datetimeFigureOut">
              <a:rPr lang="en-US" smtClean="0"/>
              <a:t>6/5/2018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EF7A77-1A5C-4953-A4D7-103F85796B68}" type="slidenum">
              <a:rPr lang="en-US" smtClean="0"/>
              <a:t>‹#›</a:t>
            </a:fld>
            <a:endParaRPr lang="en-US"/>
          </a:p>
        </p:txBody>
      </p:sp>
    </p:spTree>
    <p:extLst>
      <p:ext uri="{BB962C8B-B14F-4D97-AF65-F5344CB8AC3E}">
        <p14:creationId xmlns:p14="http://schemas.microsoft.com/office/powerpoint/2010/main" val="1593038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84EBB2-21B6-478B-AFD7-CE88FCDC8169}" type="datetimeFigureOut">
              <a:rPr lang="en-US" smtClean="0"/>
              <a:t>6/5/2018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EF7A77-1A5C-4953-A4D7-103F85796B68}" type="slidenum">
              <a:rPr lang="en-US" smtClean="0"/>
              <a:t>‹#›</a:t>
            </a:fld>
            <a:endParaRPr lang="en-US"/>
          </a:p>
        </p:txBody>
      </p:sp>
    </p:spTree>
    <p:extLst>
      <p:ext uri="{BB962C8B-B14F-4D97-AF65-F5344CB8AC3E}">
        <p14:creationId xmlns:p14="http://schemas.microsoft.com/office/powerpoint/2010/main" val="16977109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184EBB2-21B6-478B-AFD7-CE88FCDC8169}"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EF7A77-1A5C-4953-A4D7-103F85796B68}" type="slidenum">
              <a:rPr lang="en-US" smtClean="0"/>
              <a:t>‹#›</a:t>
            </a:fld>
            <a:endParaRPr lang="en-US"/>
          </a:p>
        </p:txBody>
      </p:sp>
    </p:spTree>
    <p:extLst>
      <p:ext uri="{BB962C8B-B14F-4D97-AF65-F5344CB8AC3E}">
        <p14:creationId xmlns:p14="http://schemas.microsoft.com/office/powerpoint/2010/main" val="487397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1pPr>
              <a:buFont typeface="Arial" pitchFamily="34" charset="0"/>
              <a:buChar char="•"/>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r>
              <a:rPr lang="en-US"/>
              <a:t>3/28/2008</a:t>
            </a:r>
            <a:endParaRPr/>
          </a:p>
        </p:txBody>
      </p:sp>
      <p:sp>
        <p:nvSpPr>
          <p:cNvPr id="5" name="Footer Placeholder 4"/>
          <p:cNvSpPr>
            <a:spLocks noGrp="1"/>
          </p:cNvSpPr>
          <p:nvPr>
            <p:ph type="ftr" sz="quarter" idx="11"/>
          </p:nvPr>
        </p:nvSpPr>
        <p:spPr/>
        <p:txBody>
          <a:bodyPr/>
          <a:lstStyle/>
          <a:p>
            <a:r>
              <a:rPr lang="en-US"/>
              <a:t>NAFL Knowledge  &amp; Innovation Center </a:t>
            </a:r>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184EBB2-21B6-478B-AFD7-CE88FCDC8169}"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EF7A77-1A5C-4953-A4D7-103F85796B68}" type="slidenum">
              <a:rPr lang="en-US" smtClean="0"/>
              <a:t>‹#›</a:t>
            </a:fld>
            <a:endParaRPr lang="en-US"/>
          </a:p>
        </p:txBody>
      </p:sp>
    </p:spTree>
    <p:extLst>
      <p:ext uri="{BB962C8B-B14F-4D97-AF65-F5344CB8AC3E}">
        <p14:creationId xmlns:p14="http://schemas.microsoft.com/office/powerpoint/2010/main" val="34436466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84EBB2-21B6-478B-AFD7-CE88FCDC8169}"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EF7A77-1A5C-4953-A4D7-103F85796B68}" type="slidenum">
              <a:rPr lang="en-US" smtClean="0"/>
              <a:t>‹#›</a:t>
            </a:fld>
            <a:endParaRPr lang="en-US"/>
          </a:p>
        </p:txBody>
      </p:sp>
    </p:spTree>
    <p:extLst>
      <p:ext uri="{BB962C8B-B14F-4D97-AF65-F5344CB8AC3E}">
        <p14:creationId xmlns:p14="http://schemas.microsoft.com/office/powerpoint/2010/main" val="11743861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84EBB2-21B6-478B-AFD7-CE88FCDC8169}"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EF7A77-1A5C-4953-A4D7-103F85796B68}" type="slidenum">
              <a:rPr lang="en-US" smtClean="0"/>
              <a:t>‹#›</a:t>
            </a:fld>
            <a:endParaRPr lang="en-US"/>
          </a:p>
        </p:txBody>
      </p:sp>
    </p:spTree>
    <p:extLst>
      <p:ext uri="{BB962C8B-B14F-4D97-AF65-F5344CB8AC3E}">
        <p14:creationId xmlns:p14="http://schemas.microsoft.com/office/powerpoint/2010/main" val="72230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userDrawn="1"/>
        </p:nvSpPr>
        <p:spPr>
          <a:xfrm>
            <a:off x="0" y="0"/>
            <a:ext cx="9144000" cy="3733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9" name="Picture 8" descr="Fresh section.png"/>
          <p:cNvPicPr>
            <a:picLocks noChangeAspect="1"/>
          </p:cNvPicPr>
          <p:nvPr/>
        </p:nvPicPr>
        <p:blipFill>
          <a:blip r:embed="rId2" cstate="print"/>
          <a:stretch>
            <a:fillRect/>
          </a:stretch>
        </p:blipFill>
        <p:spPr>
          <a:xfrm>
            <a:off x="755" y="3767583"/>
            <a:ext cx="9143245" cy="3090417"/>
          </a:xfrm>
          <a:prstGeom prst="rect">
            <a:avLst/>
          </a:prstGeom>
        </p:spPr>
      </p:pic>
      <p:sp>
        <p:nvSpPr>
          <p:cNvPr id="2" name="Title 1"/>
          <p:cNvSpPr>
            <a:spLocks noGrp="1"/>
          </p:cNvSpPr>
          <p:nvPr>
            <p:ph type="title"/>
          </p:nvPr>
        </p:nvSpPr>
        <p:spPr>
          <a:xfrm>
            <a:off x="672353" y="2819400"/>
            <a:ext cx="7772400" cy="1828800"/>
          </a:xfrm>
        </p:spPr>
        <p:txBody>
          <a:bodyPr vert="horz" lIns="91440" tIns="45720" rIns="91440" bIns="45720" rtlCol="0" anchor="b" anchorCtr="0">
            <a:noAutofit/>
          </a:bodyPr>
          <a:lstStyle>
            <a:lvl1pPr algn="l" defTabSz="914400" rtl="0" eaLnBrk="1" latinLnBrk="0" hangingPunct="1">
              <a:spcBef>
                <a:spcPct val="0"/>
              </a:spcBef>
              <a:buNone/>
              <a:defRPr sz="6000" b="1" kern="1200">
                <a:solidFill>
                  <a:schemeClr val="bg1"/>
                </a:solidFill>
                <a:effectLst>
                  <a:innerShdw blurRad="38100">
                    <a:schemeClr val="tx1">
                      <a:lumMod val="85000"/>
                    </a:schemeClr>
                  </a:innerShdw>
                </a:effectLst>
                <a:latin typeface="+mj-lt"/>
                <a:ea typeface="+mj-ea"/>
                <a:cs typeface="+mj-cs"/>
              </a:defRPr>
            </a:lvl1pPr>
          </a:lstStyle>
          <a:p>
            <a:r>
              <a:rPr lang="en-US" dirty="0"/>
              <a:t>Click to edit Master title style</a:t>
            </a:r>
            <a:endParaRPr dirty="0"/>
          </a:p>
        </p:txBody>
      </p:sp>
      <p:sp>
        <p:nvSpPr>
          <p:cNvPr id="3" name="Text Placeholder 2"/>
          <p:cNvSpPr>
            <a:spLocks noGrp="1"/>
          </p:cNvSpPr>
          <p:nvPr>
            <p:ph type="body" idx="1"/>
          </p:nvPr>
        </p:nvSpPr>
        <p:spPr>
          <a:xfrm>
            <a:off x="672353" y="5257800"/>
            <a:ext cx="7772400" cy="685800"/>
          </a:xfrm>
        </p:spPr>
        <p:txBody>
          <a:bodyPr vert="horz" lIns="91440" tIns="45720" rIns="91440" bIns="45720" rtlCol="0" anchor="t" anchorCtr="0">
            <a:normAutofit/>
          </a:bodyPr>
          <a:lstStyle>
            <a:lvl1pPr marL="0" indent="0" algn="l" defTabSz="914400" rtl="0" eaLnBrk="1" latinLnBrk="0" hangingPunct="1">
              <a:spcBef>
                <a:spcPts val="0"/>
              </a:spcBef>
              <a:buFont typeface="Wingdings" pitchFamily="2" charset="2"/>
              <a:buNone/>
              <a:defRPr sz="1600" b="0" kern="1200">
                <a:solidFill>
                  <a:schemeClr val="tx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 name="Date Placeholder 3"/>
          <p:cNvSpPr>
            <a:spLocks noGrp="1"/>
          </p:cNvSpPr>
          <p:nvPr>
            <p:ph type="dt" sz="half" idx="2"/>
          </p:nvPr>
        </p:nvSpPr>
        <p:spPr>
          <a:xfrm>
            <a:off x="952500" y="6553200"/>
            <a:ext cx="1371600" cy="228600"/>
          </a:xfrm>
          <a:prstGeom prst="rect">
            <a:avLst/>
          </a:prstGeom>
        </p:spPr>
        <p:txBody>
          <a:bodyPr vert="horz" lIns="91440" tIns="45720" rIns="91440" bIns="45720" rtlCol="0" anchor="ctr"/>
          <a:lstStyle>
            <a:lvl1pPr algn="l">
              <a:defRPr sz="1100" b="1">
                <a:solidFill>
                  <a:schemeClr val="tx1">
                    <a:tint val="75000"/>
                  </a:schemeClr>
                </a:solidFill>
              </a:defRPr>
            </a:lvl1pPr>
          </a:lstStyle>
          <a:p>
            <a:r>
              <a:rPr lang="en-US"/>
              <a:t>3/28/2008</a:t>
            </a:r>
            <a:endParaRPr/>
          </a:p>
        </p:txBody>
      </p:sp>
      <p:sp>
        <p:nvSpPr>
          <p:cNvPr id="11" name="Footer Placeholder 4"/>
          <p:cNvSpPr>
            <a:spLocks noGrp="1"/>
          </p:cNvSpPr>
          <p:nvPr>
            <p:ph type="ftr" sz="quarter" idx="3"/>
          </p:nvPr>
        </p:nvSpPr>
        <p:spPr>
          <a:xfrm>
            <a:off x="2362200" y="6553200"/>
            <a:ext cx="2895600" cy="228600"/>
          </a:xfrm>
          <a:prstGeom prst="rect">
            <a:avLst/>
          </a:prstGeom>
        </p:spPr>
        <p:txBody>
          <a:bodyPr vert="horz" lIns="91440" tIns="45720" rIns="91440" bIns="45720" rtlCol="0" anchor="ctr"/>
          <a:lstStyle>
            <a:lvl1pPr algn="ctr">
              <a:defRPr sz="1100" b="1">
                <a:solidFill>
                  <a:schemeClr val="tx1">
                    <a:tint val="75000"/>
                  </a:schemeClr>
                </a:solidFill>
              </a:defRPr>
            </a:lvl1pPr>
          </a:lstStyle>
          <a:p>
            <a:r>
              <a:rPr lang="en-US"/>
              <a:t>NAFL Knowledge  &amp; Innovation Center </a:t>
            </a:r>
            <a:endParaRPr lang="en-US" dirty="0"/>
          </a:p>
        </p:txBody>
      </p:sp>
      <p:sp>
        <p:nvSpPr>
          <p:cNvPr id="12" name="Slide Number Placeholder 5"/>
          <p:cNvSpPr>
            <a:spLocks noGrp="1"/>
          </p:cNvSpPr>
          <p:nvPr>
            <p:ph type="sldNum" sz="quarter" idx="4"/>
          </p:nvPr>
        </p:nvSpPr>
        <p:spPr>
          <a:xfrm>
            <a:off x="5257800" y="6553200"/>
            <a:ext cx="914400" cy="228600"/>
          </a:xfrm>
          <a:prstGeom prst="rect">
            <a:avLst/>
          </a:prstGeom>
        </p:spPr>
        <p:txBody>
          <a:bodyPr vert="horz" lIns="91440" tIns="45720" rIns="91440" bIns="45720" rtlCol="0" anchor="ctr"/>
          <a:lstStyle>
            <a:lvl1pPr algn="r">
              <a:defRPr sz="1100" b="1">
                <a:solidFill>
                  <a:schemeClr val="tx1">
                    <a:tint val="75000"/>
                  </a:schemeClr>
                </a:solidFill>
              </a:defRPr>
            </a:lvl1pPr>
          </a:lstStyle>
          <a:p>
            <a:fld id="{DF28FB93-0A08-4E7D-8E63-9EFA29F1E093}" type="slidenum">
              <a:rPr/>
              <a:pPr/>
              <a:t>‹#›</a:t>
            </a:fld>
            <a:endParaRPr/>
          </a:p>
        </p:txBody>
      </p:sp>
      <p:pic>
        <p:nvPicPr>
          <p:cNvPr id="13" name="Picture 12" descr="NAFL Training Institute_revised 2012.png"/>
          <p:cNvPicPr>
            <a:picLocks noChangeAspect="1"/>
          </p:cNvPicPr>
          <p:nvPr userDrawn="1"/>
        </p:nvPicPr>
        <p:blipFill>
          <a:blip r:embed="rId3" cstate="print"/>
          <a:stretch>
            <a:fillRect/>
          </a:stretch>
        </p:blipFill>
        <p:spPr>
          <a:xfrm>
            <a:off x="6553200" y="5943600"/>
            <a:ext cx="1726223" cy="9144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63706" y="2070100"/>
            <a:ext cx="3429000" cy="3738563"/>
          </a:xfrm>
        </p:spPr>
        <p:txBody>
          <a:bodyPr>
            <a:normAutofit/>
          </a:bodyPr>
          <a:lstStyle>
            <a:lvl1pPr>
              <a:buFont typeface="Arial" pitchFamily="34" charset="0"/>
              <a:buChar char="•"/>
              <a:defRPr sz="1600"/>
            </a:lvl1pPr>
            <a:lvl2pPr>
              <a:buFont typeface="Arial" pitchFamily="34" charset="0"/>
              <a:buChar char="•"/>
              <a:defRPr sz="1600"/>
            </a:lvl2pPr>
            <a:lvl3pPr>
              <a:buFont typeface="Arial" pitchFamily="34" charset="0"/>
              <a:buChar char="•"/>
              <a:defRPr sz="1600"/>
            </a:lvl3pPr>
            <a:lvl4pPr>
              <a:buFont typeface="Arial" pitchFamily="34" charset="0"/>
              <a:buChar char="•"/>
              <a:defRPr sz="1600"/>
            </a:lvl4pPr>
            <a:lvl5pPr>
              <a:buFont typeface="Arial"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60259" y="2070100"/>
            <a:ext cx="3429000" cy="3738563"/>
          </a:xfrm>
        </p:spPr>
        <p:txBody>
          <a:bodyPr>
            <a:normAutofit/>
          </a:bodyPr>
          <a:lstStyle>
            <a:lvl1pPr>
              <a:buFont typeface="Arial" pitchFamily="34" charset="0"/>
              <a:buChar char="•"/>
              <a:defRPr sz="1600"/>
            </a:lvl1pPr>
            <a:lvl2pPr>
              <a:buFont typeface="Arial" pitchFamily="34" charset="0"/>
              <a:buChar char="•"/>
              <a:defRPr sz="1600"/>
            </a:lvl2pPr>
            <a:lvl3pPr>
              <a:buFont typeface="Arial" pitchFamily="34" charset="0"/>
              <a:buChar char="•"/>
              <a:defRPr sz="1600"/>
            </a:lvl3pPr>
            <a:lvl4pPr>
              <a:buFont typeface="Arial" pitchFamily="34" charset="0"/>
              <a:buChar char="•"/>
              <a:defRPr sz="1600"/>
            </a:lvl4pPr>
            <a:lvl5pPr>
              <a:buFont typeface="Arial"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r>
              <a:rPr lang="en-US"/>
              <a:t>3/28/2008</a:t>
            </a:r>
            <a:endParaRPr/>
          </a:p>
        </p:txBody>
      </p:sp>
      <p:sp>
        <p:nvSpPr>
          <p:cNvPr id="6" name="Footer Placeholder 5"/>
          <p:cNvSpPr>
            <a:spLocks noGrp="1"/>
          </p:cNvSpPr>
          <p:nvPr>
            <p:ph type="ftr" sz="quarter" idx="11"/>
          </p:nvPr>
        </p:nvSpPr>
        <p:spPr/>
        <p:txBody>
          <a:bodyPr/>
          <a:lstStyle/>
          <a:p>
            <a:r>
              <a:rPr lang="en-US"/>
              <a:t>NAFL Knowledge  &amp; Innovation Center </a:t>
            </a:r>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p:nvPr/>
        </p:nvSpPr>
        <p:spPr>
          <a:xfrm>
            <a:off x="4675094" y="1842247"/>
            <a:ext cx="3505200" cy="3962400"/>
          </a:xfrm>
          <a:prstGeom prst="rect">
            <a:avLst/>
          </a:prstGeom>
          <a:solidFill>
            <a:srgbClr val="FFFFF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Text Placeholder 4"/>
          <p:cNvSpPr>
            <a:spLocks noGrp="1"/>
          </p:cNvSpPr>
          <p:nvPr>
            <p:ph type="body" sz="quarter" idx="3"/>
          </p:nvPr>
        </p:nvSpPr>
        <p:spPr>
          <a:xfrm>
            <a:off x="4715435" y="1809750"/>
            <a:ext cx="3429000" cy="639762"/>
          </a:xfrm>
          <a:noFill/>
        </p:spPr>
        <p:txBody>
          <a:bodyPr vert="horz" lIns="91440" tIns="91440" rIns="91440" bIns="91440" rtlCol="0" anchor="ctr" anchorCtr="0">
            <a:noAutofit/>
          </a:bodyPr>
          <a:lstStyle>
            <a:lvl1pPr marL="0" indent="0" algn="l" defTabSz="914400" rtl="0" eaLnBrk="1" latinLnBrk="0" hangingPunct="1">
              <a:spcBef>
                <a:spcPct val="0"/>
              </a:spcBef>
              <a:buNone/>
              <a:defRPr sz="2200" b="1" kern="1200">
                <a:solidFill>
                  <a:schemeClr val="bg2"/>
                </a:solidFill>
                <a:effectLst>
                  <a:innerShdw blurRad="38100">
                    <a:schemeClr val="tx1">
                      <a:lumMod val="85000"/>
                    </a:schemeClr>
                  </a:innerShdw>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Rectangle 9"/>
          <p:cNvSpPr/>
          <p:nvPr/>
        </p:nvSpPr>
        <p:spPr>
          <a:xfrm>
            <a:off x="990600" y="1842247"/>
            <a:ext cx="3505200" cy="3962400"/>
          </a:xfrm>
          <a:prstGeom prst="rect">
            <a:avLst/>
          </a:prstGeom>
          <a:solidFill>
            <a:srgbClr val="FFFFF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017494" y="1809750"/>
            <a:ext cx="3429000" cy="639762"/>
          </a:xfrm>
          <a:noFill/>
        </p:spPr>
        <p:txBody>
          <a:bodyPr vert="horz" lIns="91440" tIns="91440" rIns="91440" bIns="91440" rtlCol="0" anchor="ctr" anchorCtr="0">
            <a:noAutofit/>
          </a:bodyPr>
          <a:lstStyle>
            <a:lvl1pPr marL="0" indent="0" algn="l" defTabSz="914400" rtl="0" eaLnBrk="1" latinLnBrk="0" hangingPunct="1">
              <a:spcBef>
                <a:spcPct val="0"/>
              </a:spcBef>
              <a:buNone/>
              <a:defRPr sz="2200" b="1" kern="1200">
                <a:solidFill>
                  <a:schemeClr val="bg2"/>
                </a:solidFill>
                <a:effectLst>
                  <a:innerShdw blurRad="38100">
                    <a:schemeClr val="tx1">
                      <a:lumMod val="85000"/>
                    </a:schemeClr>
                  </a:innerShdw>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0"/>
              </a:spcBef>
              <a:buFont typeface="Wingdings" pitchFamily="2" charset="2"/>
              <a:buNone/>
            </a:pPr>
            <a:r>
              <a:rPr lang="en-US" dirty="0"/>
              <a:t>Click to edit Master text styles</a:t>
            </a:r>
          </a:p>
        </p:txBody>
      </p:sp>
      <p:sp>
        <p:nvSpPr>
          <p:cNvPr id="4" name="Content Placeholder 3"/>
          <p:cNvSpPr>
            <a:spLocks noGrp="1"/>
          </p:cNvSpPr>
          <p:nvPr>
            <p:ph sz="half" idx="2"/>
          </p:nvPr>
        </p:nvSpPr>
        <p:spPr>
          <a:xfrm>
            <a:off x="1017494" y="2590800"/>
            <a:ext cx="3429000" cy="3217863"/>
          </a:xfrm>
        </p:spPr>
        <p:txBody>
          <a:bodyPr>
            <a:normAutofit/>
          </a:bodyPr>
          <a:lstStyle>
            <a:lvl1pPr>
              <a:buFont typeface="Arial" pitchFamily="34" charset="0"/>
              <a:buChar char="•"/>
              <a:defRPr sz="1600"/>
            </a:lvl1pPr>
            <a:lvl2pPr>
              <a:buFont typeface="Arial" pitchFamily="34" charset="0"/>
              <a:buChar char="•"/>
              <a:defRPr sz="1600"/>
            </a:lvl2pPr>
            <a:lvl3pPr>
              <a:buFont typeface="Arial" pitchFamily="34" charset="0"/>
              <a:buChar char="•"/>
              <a:defRPr sz="1600"/>
            </a:lvl3pPr>
            <a:lvl4pPr>
              <a:buFont typeface="Arial" pitchFamily="34" charset="0"/>
              <a:buChar char="•"/>
              <a:defRPr sz="1600"/>
            </a:lvl4pPr>
            <a:lvl5pPr>
              <a:buFont typeface="Arial"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6" name="Content Placeholder 5"/>
          <p:cNvSpPr>
            <a:spLocks noGrp="1"/>
          </p:cNvSpPr>
          <p:nvPr>
            <p:ph sz="quarter" idx="4"/>
          </p:nvPr>
        </p:nvSpPr>
        <p:spPr>
          <a:xfrm>
            <a:off x="4715435" y="2590800"/>
            <a:ext cx="3429000" cy="3217863"/>
          </a:xfrm>
        </p:spPr>
        <p:txBody>
          <a:bodyPr>
            <a:normAutofit/>
          </a:bodyPr>
          <a:lstStyle>
            <a:lvl1pPr>
              <a:buFont typeface="Arial" pitchFamily="34" charset="0"/>
              <a:buChar char="•"/>
              <a:defRPr sz="1600"/>
            </a:lvl1pPr>
            <a:lvl2pPr>
              <a:buFont typeface="Arial" pitchFamily="34" charset="0"/>
              <a:buChar char="•"/>
              <a:defRPr sz="1600"/>
            </a:lvl2pPr>
            <a:lvl3pPr>
              <a:buFont typeface="Arial" pitchFamily="34" charset="0"/>
              <a:buChar char="•"/>
              <a:defRPr sz="1600"/>
            </a:lvl3pPr>
            <a:lvl4pPr>
              <a:buFont typeface="Arial" pitchFamily="34" charset="0"/>
              <a:buChar char="•"/>
              <a:defRPr sz="1600"/>
            </a:lvl4pPr>
            <a:lvl5pPr>
              <a:buFont typeface="Arial"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r>
              <a:rPr lang="en-US"/>
              <a:t>3/28/2008</a:t>
            </a:r>
            <a:endParaRPr/>
          </a:p>
        </p:txBody>
      </p:sp>
      <p:sp>
        <p:nvSpPr>
          <p:cNvPr id="8" name="Footer Placeholder 7"/>
          <p:cNvSpPr>
            <a:spLocks noGrp="1"/>
          </p:cNvSpPr>
          <p:nvPr>
            <p:ph type="ftr" sz="quarter" idx="11"/>
          </p:nvPr>
        </p:nvSpPr>
        <p:spPr/>
        <p:txBody>
          <a:bodyPr/>
          <a:lstStyle/>
          <a:p>
            <a:r>
              <a:rPr lang="en-US"/>
              <a:t>NAFL Knowledge  &amp; Innovation Center </a:t>
            </a:r>
            <a:endParaRPr/>
          </a:p>
        </p:txBody>
      </p:sp>
      <p:sp>
        <p:nvSpPr>
          <p:cNvPr id="9" name="Slide Number Placeholder 8"/>
          <p:cNvSpPr>
            <a:spLocks noGrp="1"/>
          </p:cNvSpPr>
          <p:nvPr>
            <p:ph type="sldNum" sz="quarter" idx="12"/>
          </p:nvPr>
        </p:nvSpPr>
        <p:spPr/>
        <p:txBody>
          <a:bodyPr/>
          <a:lstStyle/>
          <a:p>
            <a:fld id="{DF28FB93-0A08-4E7D-8E63-9EFA29F1E093}" type="slidenum">
              <a:rPr/>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r>
              <a:rPr lang="en-US"/>
              <a:t>3/28/2008</a:t>
            </a:r>
            <a:endParaRPr/>
          </a:p>
        </p:txBody>
      </p:sp>
      <p:sp>
        <p:nvSpPr>
          <p:cNvPr id="4" name="Footer Placeholder 3"/>
          <p:cNvSpPr>
            <a:spLocks noGrp="1"/>
          </p:cNvSpPr>
          <p:nvPr>
            <p:ph type="ftr" sz="quarter" idx="11"/>
          </p:nvPr>
        </p:nvSpPr>
        <p:spPr/>
        <p:txBody>
          <a:bodyPr/>
          <a:lstStyle/>
          <a:p>
            <a:r>
              <a:rPr lang="en-US"/>
              <a:t>NAFL Knowledge  &amp; Innovation Center </a:t>
            </a:r>
            <a:endParaRPr/>
          </a:p>
        </p:txBody>
      </p:sp>
      <p:sp>
        <p:nvSpPr>
          <p:cNvPr id="5" name="Slide Number Placeholder 4"/>
          <p:cNvSpPr>
            <a:spLocks noGrp="1"/>
          </p:cNvSpPr>
          <p:nvPr>
            <p:ph type="sldNum" sz="quarter" idx="12"/>
          </p:nvPr>
        </p:nvSpPr>
        <p:spPr/>
        <p:txBody>
          <a:bodyPr/>
          <a:lstStyle/>
          <a:p>
            <a:fld id="{DF28FB93-0A08-4E7D-8E63-9EFA29F1E093}" type="slidenum">
              <a:rPr/>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3/28/2008</a:t>
            </a:r>
            <a:endParaRPr/>
          </a:p>
        </p:txBody>
      </p:sp>
      <p:sp>
        <p:nvSpPr>
          <p:cNvPr id="3" name="Footer Placeholder 2"/>
          <p:cNvSpPr>
            <a:spLocks noGrp="1"/>
          </p:cNvSpPr>
          <p:nvPr>
            <p:ph type="ftr" sz="quarter" idx="11"/>
          </p:nvPr>
        </p:nvSpPr>
        <p:spPr/>
        <p:txBody>
          <a:bodyPr/>
          <a:lstStyle/>
          <a:p>
            <a:r>
              <a:rPr lang="en-US"/>
              <a:t>NAFL Knowledge  &amp; Innovation Center </a:t>
            </a:r>
            <a:endParaRPr/>
          </a:p>
        </p:txBody>
      </p:sp>
      <p:sp>
        <p:nvSpPr>
          <p:cNvPr id="4" name="Slide Number Placeholder 3"/>
          <p:cNvSpPr>
            <a:spLocks noGrp="1"/>
          </p:cNvSpPr>
          <p:nvPr>
            <p:ph type="sldNum" sz="quarter" idx="12"/>
          </p:nvPr>
        </p:nvSpPr>
        <p:spPr/>
        <p:txBody>
          <a:bodyPr/>
          <a:lstStyle/>
          <a:p>
            <a:fld id="{DF28FB93-0A08-4E7D-8E63-9EFA29F1E093}" type="slidenum">
              <a:rPr/>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2500" y="4498848"/>
            <a:ext cx="7223760" cy="868680"/>
          </a:xfrm>
        </p:spPr>
        <p:txBody>
          <a:bodyPr vert="horz" lIns="91440" tIns="45720" rIns="91440" bIns="45720" rtlCol="0" anchor="b" anchorCtr="0">
            <a:noAutofit/>
          </a:bodyPr>
          <a:lstStyle>
            <a:lvl1pPr algn="l" defTabSz="914400" rtl="0" eaLnBrk="1" latinLnBrk="0" hangingPunct="1">
              <a:spcBef>
                <a:spcPct val="0"/>
              </a:spcBef>
              <a:buNone/>
              <a:defRPr sz="4400" b="1" kern="1200">
                <a:solidFill>
                  <a:schemeClr val="tx1">
                    <a:alpha val="90000"/>
                  </a:schemeClr>
                </a:solidFill>
                <a:effectLst>
                  <a:innerShdw blurRad="38100">
                    <a:schemeClr val="tx1">
                      <a:lumMod val="85000"/>
                    </a:schemeClr>
                  </a:innerShdw>
                </a:effectLst>
                <a:latin typeface="+mj-lt"/>
                <a:ea typeface="+mj-ea"/>
                <a:cs typeface="+mj-cs"/>
              </a:defRPr>
            </a:lvl1pPr>
          </a:lstStyle>
          <a:p>
            <a:r>
              <a:rPr lang="en-US"/>
              <a:t>Click to edit Master title style</a:t>
            </a:r>
            <a:endParaRPr/>
          </a:p>
        </p:txBody>
      </p:sp>
      <p:sp>
        <p:nvSpPr>
          <p:cNvPr id="3" name="Content Placeholder 2"/>
          <p:cNvSpPr>
            <a:spLocks noGrp="1"/>
          </p:cNvSpPr>
          <p:nvPr>
            <p:ph idx="1"/>
          </p:nvPr>
        </p:nvSpPr>
        <p:spPr>
          <a:xfrm>
            <a:off x="952500" y="1673352"/>
            <a:ext cx="7223760" cy="2587752"/>
          </a:xfrm>
        </p:spPr>
        <p:txBody>
          <a:bodyPr>
            <a:normAutofit/>
          </a:bodyPr>
          <a:lstStyle>
            <a:lvl1pPr>
              <a:buFont typeface="Arial" pitchFamily="34" charset="0"/>
              <a:buChar char="•"/>
              <a:defRPr sz="2000"/>
            </a:lvl1pPr>
            <a:lvl2pPr>
              <a:buFont typeface="Arial" pitchFamily="34" charset="0"/>
              <a:buChar char="•"/>
              <a:defRPr sz="1800"/>
            </a:lvl2pPr>
            <a:lvl3pPr>
              <a:buFont typeface="Arial" pitchFamily="34" charset="0"/>
              <a:buChar char="•"/>
              <a:defRPr sz="1600"/>
            </a:lvl3pPr>
            <a:lvl4pPr>
              <a:buFont typeface="Arial" pitchFamily="34" charset="0"/>
              <a:buChar char="•"/>
              <a:defRPr sz="1600"/>
            </a:lvl4pPr>
            <a:lvl5pPr>
              <a:buFont typeface="Arial"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Text Placeholder 3"/>
          <p:cNvSpPr>
            <a:spLocks noGrp="1"/>
          </p:cNvSpPr>
          <p:nvPr>
            <p:ph type="body" sz="half" idx="2"/>
          </p:nvPr>
        </p:nvSpPr>
        <p:spPr>
          <a:xfrm>
            <a:off x="952500" y="5367528"/>
            <a:ext cx="7223760" cy="804672"/>
          </a:xfrm>
        </p:spPr>
        <p:txBody>
          <a:bodyPr vert="horz" lIns="91440" tIns="45720" rIns="91440" bIns="45720" rtlCol="0">
            <a:normAutofit/>
          </a:bodyPr>
          <a:lstStyle>
            <a:lvl1pPr marL="0" indent="0">
              <a:buNone/>
              <a:defRPr sz="1600" b="0" kern="1200">
                <a:solidFill>
                  <a:schemeClr val="tx1"/>
                </a:solidFill>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1800"/>
              </a:spcBef>
              <a:buFont typeface="Wingdings" pitchFamily="2" charset="2"/>
              <a:buNone/>
            </a:pPr>
            <a:r>
              <a:rPr lang="en-US"/>
              <a:t>Click to edit Master text styles</a:t>
            </a:r>
          </a:p>
        </p:txBody>
      </p:sp>
      <p:sp>
        <p:nvSpPr>
          <p:cNvPr id="5" name="Date Placeholder 4"/>
          <p:cNvSpPr>
            <a:spLocks noGrp="1"/>
          </p:cNvSpPr>
          <p:nvPr>
            <p:ph type="dt" sz="half" idx="10"/>
          </p:nvPr>
        </p:nvSpPr>
        <p:spPr>
          <a:xfrm>
            <a:off x="952500" y="6553200"/>
            <a:ext cx="1828800" cy="228600"/>
          </a:xfrm>
        </p:spPr>
        <p:txBody>
          <a:bodyPr/>
          <a:lstStyle/>
          <a:p>
            <a:r>
              <a:rPr lang="en-US"/>
              <a:t>3/28/2008</a:t>
            </a:r>
            <a:endParaRPr/>
          </a:p>
        </p:txBody>
      </p:sp>
      <p:sp>
        <p:nvSpPr>
          <p:cNvPr id="6" name="Footer Placeholder 5"/>
          <p:cNvSpPr>
            <a:spLocks noGrp="1"/>
          </p:cNvSpPr>
          <p:nvPr>
            <p:ph type="ftr" sz="quarter" idx="11"/>
          </p:nvPr>
        </p:nvSpPr>
        <p:spPr/>
        <p:txBody>
          <a:bodyPr/>
          <a:lstStyle/>
          <a:p>
            <a:r>
              <a:rPr lang="en-US"/>
              <a:t>NAFL Knowledge  &amp; Innovation Center </a:t>
            </a:r>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2500" y="4495800"/>
            <a:ext cx="7219950" cy="871538"/>
          </a:xfrm>
        </p:spPr>
        <p:txBody>
          <a:bodyPr vert="horz" lIns="91440" tIns="45720" rIns="91440" bIns="45720" rtlCol="0" anchor="b" anchorCtr="0">
            <a:noAutofit/>
          </a:bodyPr>
          <a:lstStyle>
            <a:lvl1pPr algn="l" defTabSz="914400" rtl="0" eaLnBrk="1" latinLnBrk="0" hangingPunct="1">
              <a:spcBef>
                <a:spcPct val="0"/>
              </a:spcBef>
              <a:buNone/>
              <a:defRPr sz="4400" b="1" kern="1200">
                <a:solidFill>
                  <a:schemeClr val="bg2"/>
                </a:solidFill>
                <a:effectLst>
                  <a:innerShdw blurRad="38100">
                    <a:schemeClr val="tx1">
                      <a:lumMod val="85000"/>
                    </a:schemeClr>
                  </a:innerShdw>
                </a:effectLst>
                <a:latin typeface="+mj-lt"/>
                <a:ea typeface="+mj-ea"/>
                <a:cs typeface="+mj-cs"/>
              </a:defRPr>
            </a:lvl1pPr>
          </a:lstStyle>
          <a:p>
            <a:r>
              <a:rPr lang="en-US" dirty="0"/>
              <a:t>Click to edit Master title style</a:t>
            </a:r>
            <a:endParaRPr dirty="0"/>
          </a:p>
        </p:txBody>
      </p:sp>
      <p:sp>
        <p:nvSpPr>
          <p:cNvPr id="3" name="Picture Placeholder 2"/>
          <p:cNvSpPr>
            <a:spLocks noGrp="1"/>
          </p:cNvSpPr>
          <p:nvPr>
            <p:ph type="pic" idx="1"/>
          </p:nvPr>
        </p:nvSpPr>
        <p:spPr>
          <a:xfrm>
            <a:off x="952500" y="1676400"/>
            <a:ext cx="7219950" cy="2590800"/>
          </a:xfrm>
          <a:ln w="127000">
            <a:solidFill>
              <a:srgbClr val="FFFFFF">
                <a:alpha val="10000"/>
              </a:srgbClr>
            </a:solidFill>
            <a:miter lim="800000"/>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952500" y="5367338"/>
            <a:ext cx="7223760" cy="804862"/>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952500" y="6553200"/>
            <a:ext cx="1828800" cy="228600"/>
          </a:xfrm>
        </p:spPr>
        <p:txBody>
          <a:bodyPr/>
          <a:lstStyle/>
          <a:p>
            <a:r>
              <a:rPr lang="en-US"/>
              <a:t>3/28/2008</a:t>
            </a:r>
            <a:endParaRPr/>
          </a:p>
        </p:txBody>
      </p:sp>
      <p:sp>
        <p:nvSpPr>
          <p:cNvPr id="6" name="Footer Placeholder 5"/>
          <p:cNvSpPr>
            <a:spLocks noGrp="1"/>
          </p:cNvSpPr>
          <p:nvPr>
            <p:ph type="ftr" sz="quarter" idx="11"/>
          </p:nvPr>
        </p:nvSpPr>
        <p:spPr/>
        <p:txBody>
          <a:bodyPr/>
          <a:lstStyle/>
          <a:p>
            <a:r>
              <a:rPr lang="en-US"/>
              <a:t>NAFL Knowledge  &amp; Innovation Center </a:t>
            </a:r>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8" name="Picture 7" descr="Fresh Master.png"/>
          <p:cNvPicPr>
            <a:picLocks noChangeAspect="1"/>
          </p:cNvPicPr>
          <p:nvPr/>
        </p:nvPicPr>
        <p:blipFill>
          <a:blip r:embed="rId13" cstate="print"/>
          <a:stretch>
            <a:fillRect/>
          </a:stretch>
        </p:blipFill>
        <p:spPr>
          <a:xfrm>
            <a:off x="377" y="283"/>
            <a:ext cx="9143245" cy="6857434"/>
          </a:xfrm>
          <a:prstGeom prst="rect">
            <a:avLst/>
          </a:prstGeom>
        </p:spPr>
      </p:pic>
      <p:sp>
        <p:nvSpPr>
          <p:cNvPr id="9" name="Rectangle 8"/>
          <p:cNvSpPr/>
          <p:nvPr userDrawn="1"/>
        </p:nvSpPr>
        <p:spPr>
          <a:xfrm>
            <a:off x="0" y="1676400"/>
            <a:ext cx="9144000" cy="426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 name="Title Placeholder 1"/>
          <p:cNvSpPr>
            <a:spLocks noGrp="1"/>
          </p:cNvSpPr>
          <p:nvPr>
            <p:ph type="title"/>
          </p:nvPr>
        </p:nvSpPr>
        <p:spPr>
          <a:xfrm>
            <a:off x="672353" y="188259"/>
            <a:ext cx="7799294" cy="1461247"/>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952500" y="2057401"/>
            <a:ext cx="7239000" cy="3733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952500" y="6553200"/>
            <a:ext cx="1371600" cy="228600"/>
          </a:xfrm>
          <a:prstGeom prst="rect">
            <a:avLst/>
          </a:prstGeom>
        </p:spPr>
        <p:txBody>
          <a:bodyPr vert="horz" lIns="91440" tIns="45720" rIns="91440" bIns="45720" rtlCol="0" anchor="ctr"/>
          <a:lstStyle>
            <a:lvl1pPr algn="l">
              <a:defRPr sz="1100" b="1">
                <a:solidFill>
                  <a:schemeClr val="tx1">
                    <a:tint val="75000"/>
                  </a:schemeClr>
                </a:solidFill>
              </a:defRPr>
            </a:lvl1pPr>
          </a:lstStyle>
          <a:p>
            <a:r>
              <a:rPr lang="en-US"/>
              <a:t>3/28/2008</a:t>
            </a:r>
            <a:endParaRPr/>
          </a:p>
        </p:txBody>
      </p:sp>
      <p:sp>
        <p:nvSpPr>
          <p:cNvPr id="5" name="Footer Placeholder 4"/>
          <p:cNvSpPr>
            <a:spLocks noGrp="1"/>
          </p:cNvSpPr>
          <p:nvPr>
            <p:ph type="ftr" sz="quarter" idx="3"/>
          </p:nvPr>
        </p:nvSpPr>
        <p:spPr>
          <a:xfrm>
            <a:off x="2362200" y="6553200"/>
            <a:ext cx="2895600" cy="228600"/>
          </a:xfrm>
          <a:prstGeom prst="rect">
            <a:avLst/>
          </a:prstGeom>
        </p:spPr>
        <p:txBody>
          <a:bodyPr vert="horz" lIns="91440" tIns="45720" rIns="91440" bIns="45720" rtlCol="0" anchor="ctr"/>
          <a:lstStyle>
            <a:lvl1pPr algn="ctr">
              <a:defRPr sz="1100" b="1">
                <a:solidFill>
                  <a:schemeClr val="tx1">
                    <a:tint val="75000"/>
                  </a:schemeClr>
                </a:solidFill>
              </a:defRPr>
            </a:lvl1pPr>
          </a:lstStyle>
          <a:p>
            <a:r>
              <a:rPr lang="en-US"/>
              <a:t>NAFL Knowledge  &amp; Innovation Center </a:t>
            </a:r>
            <a:endParaRPr lang="en-US" dirty="0"/>
          </a:p>
        </p:txBody>
      </p:sp>
      <p:sp>
        <p:nvSpPr>
          <p:cNvPr id="6" name="Slide Number Placeholder 5"/>
          <p:cNvSpPr>
            <a:spLocks noGrp="1"/>
          </p:cNvSpPr>
          <p:nvPr>
            <p:ph type="sldNum" sz="quarter" idx="4"/>
          </p:nvPr>
        </p:nvSpPr>
        <p:spPr>
          <a:xfrm>
            <a:off x="5257800" y="6553200"/>
            <a:ext cx="914400" cy="228600"/>
          </a:xfrm>
          <a:prstGeom prst="rect">
            <a:avLst/>
          </a:prstGeom>
        </p:spPr>
        <p:txBody>
          <a:bodyPr vert="horz" lIns="91440" tIns="45720" rIns="91440" bIns="45720" rtlCol="0" anchor="ctr"/>
          <a:lstStyle>
            <a:lvl1pPr algn="r">
              <a:defRPr sz="1100" b="1">
                <a:solidFill>
                  <a:schemeClr val="tx1">
                    <a:tint val="75000"/>
                  </a:schemeClr>
                </a:solidFill>
              </a:defRPr>
            </a:lvl1pPr>
          </a:lstStyle>
          <a:p>
            <a:fld id="{DF28FB93-0A08-4E7D-8E63-9EFA29F1E093}" type="slidenum">
              <a:rPr/>
              <a:pPr/>
              <a:t>‹#›</a:t>
            </a:fld>
            <a:endParaRPr/>
          </a:p>
        </p:txBody>
      </p:sp>
      <p:pic>
        <p:nvPicPr>
          <p:cNvPr id="10" name="Picture 9" descr="NAFL Training Institute_revised 2012.png"/>
          <p:cNvPicPr>
            <a:picLocks noChangeAspect="1"/>
          </p:cNvPicPr>
          <p:nvPr userDrawn="1"/>
        </p:nvPicPr>
        <p:blipFill>
          <a:blip r:embed="rId14" cstate="print"/>
          <a:stretch>
            <a:fillRect/>
          </a:stretch>
        </p:blipFill>
        <p:spPr>
          <a:xfrm>
            <a:off x="6553200" y="5943600"/>
            <a:ext cx="1726223" cy="914400"/>
          </a:xfrm>
          <a:prstGeom prst="rect">
            <a:avLst/>
          </a:prstGeom>
        </p:spPr>
      </p:pic>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dt="0"/>
  <p:txStyles>
    <p:titleStyle>
      <a:lvl1pPr algn="l" defTabSz="914400" rtl="0" eaLnBrk="1" latinLnBrk="0" hangingPunct="1">
        <a:spcBef>
          <a:spcPct val="0"/>
        </a:spcBef>
        <a:buNone/>
        <a:defRPr sz="5400" b="1" kern="1200">
          <a:solidFill>
            <a:schemeClr val="tx1">
              <a:alpha val="90000"/>
            </a:schemeClr>
          </a:solidFill>
          <a:effectLst>
            <a:innerShdw blurRad="38100">
              <a:schemeClr val="tx1">
                <a:lumMod val="85000"/>
              </a:schemeClr>
            </a:innerShdw>
          </a:effectLst>
          <a:latin typeface="+mj-lt"/>
          <a:ea typeface="+mj-ea"/>
          <a:cs typeface="+mj-cs"/>
        </a:defRPr>
      </a:lvl1pPr>
    </p:titleStyle>
    <p:bodyStyle>
      <a:lvl1pPr marL="342900" indent="-342900" algn="l" defTabSz="914400" rtl="0" eaLnBrk="1" latinLnBrk="0" hangingPunct="1">
        <a:spcBef>
          <a:spcPts val="1800"/>
        </a:spcBef>
        <a:buFont typeface="Arial" pitchFamily="34" charset="0"/>
        <a:buChar char="•"/>
        <a:defRPr sz="2000" b="0" kern="1200">
          <a:solidFill>
            <a:schemeClr val="bg1"/>
          </a:solidFill>
          <a:effectLst/>
          <a:latin typeface="+mn-lt"/>
          <a:ea typeface="+mn-ea"/>
          <a:cs typeface="+mn-cs"/>
        </a:defRPr>
      </a:lvl1pPr>
      <a:lvl2pPr marL="742950" indent="-285750" algn="l" defTabSz="914400" rtl="0" eaLnBrk="1" latinLnBrk="0" hangingPunct="1">
        <a:spcBef>
          <a:spcPts val="1800"/>
        </a:spcBef>
        <a:buFont typeface="Arial" pitchFamily="34" charset="0"/>
        <a:buChar char="•"/>
        <a:defRPr sz="1800" b="0" kern="1200">
          <a:solidFill>
            <a:schemeClr val="bg1"/>
          </a:solidFill>
          <a:effectLst/>
          <a:latin typeface="+mn-lt"/>
          <a:ea typeface="+mn-ea"/>
          <a:cs typeface="+mn-cs"/>
        </a:defRPr>
      </a:lvl2pPr>
      <a:lvl3pPr marL="1143000" indent="-228600" algn="l" defTabSz="914400" rtl="0" eaLnBrk="1" latinLnBrk="0" hangingPunct="1">
        <a:spcBef>
          <a:spcPts val="1800"/>
        </a:spcBef>
        <a:buFont typeface="Arial" pitchFamily="34" charset="0"/>
        <a:buChar char="•"/>
        <a:defRPr sz="1600" b="0" kern="1200">
          <a:solidFill>
            <a:schemeClr val="bg1"/>
          </a:solidFill>
          <a:effectLst/>
          <a:latin typeface="+mn-lt"/>
          <a:ea typeface="+mn-ea"/>
          <a:cs typeface="+mn-cs"/>
        </a:defRPr>
      </a:lvl3pPr>
      <a:lvl4pPr marL="1600200" indent="-228600" algn="l" defTabSz="914400" rtl="0" eaLnBrk="1" latinLnBrk="0" hangingPunct="1">
        <a:spcBef>
          <a:spcPts val="1800"/>
        </a:spcBef>
        <a:buFont typeface="Arial" pitchFamily="34" charset="0"/>
        <a:buChar char="•"/>
        <a:defRPr sz="1600" b="0" kern="1200">
          <a:solidFill>
            <a:schemeClr val="bg1"/>
          </a:solidFill>
          <a:effectLst/>
          <a:latin typeface="+mn-lt"/>
          <a:ea typeface="+mn-ea"/>
          <a:cs typeface="+mn-cs"/>
        </a:defRPr>
      </a:lvl4pPr>
      <a:lvl5pPr marL="2057400" indent="-228600" algn="l" defTabSz="914400" rtl="0" eaLnBrk="1" latinLnBrk="0" hangingPunct="1">
        <a:spcBef>
          <a:spcPts val="1800"/>
        </a:spcBef>
        <a:buFont typeface="Arial" pitchFamily="34" charset="0"/>
        <a:buChar char="•"/>
        <a:defRPr sz="1600" b="0" kern="1200">
          <a:solidFill>
            <a:schemeClr val="bg1"/>
          </a:solidFill>
          <a:effectLst/>
          <a:latin typeface="+mn-lt"/>
          <a:ea typeface="+mn-ea"/>
          <a:cs typeface="+mn-cs"/>
        </a:defRPr>
      </a:lvl5pPr>
      <a:lvl6pPr marL="2514600" indent="-228600" algn="l" defTabSz="914400" rtl="0" eaLnBrk="1" latinLnBrk="0" hangingPunct="1">
        <a:spcBef>
          <a:spcPts val="1800"/>
        </a:spcBef>
        <a:buFont typeface="Wingdings" pitchFamily="2" charset="2"/>
        <a:buChar char="R"/>
        <a:defRPr sz="1600" kern="1200">
          <a:solidFill>
            <a:schemeClr val="tx1"/>
          </a:solidFill>
          <a:latin typeface="+mn-lt"/>
          <a:ea typeface="+mn-ea"/>
          <a:cs typeface="+mn-cs"/>
        </a:defRPr>
      </a:lvl6pPr>
      <a:lvl7pPr marL="2971800" indent="-228600" algn="l" defTabSz="914400" rtl="0" eaLnBrk="1" latinLnBrk="0" hangingPunct="1">
        <a:spcBef>
          <a:spcPts val="1800"/>
        </a:spcBef>
        <a:buFont typeface="Wingdings" pitchFamily="2" charset="2"/>
        <a:buChar char="R"/>
        <a:defRPr sz="1600" kern="1200">
          <a:solidFill>
            <a:schemeClr val="tx1"/>
          </a:solidFill>
          <a:latin typeface="+mn-lt"/>
          <a:ea typeface="+mn-ea"/>
          <a:cs typeface="+mn-cs"/>
        </a:defRPr>
      </a:lvl7pPr>
      <a:lvl8pPr marL="3429000" indent="-228600" algn="l" defTabSz="914400" rtl="0" eaLnBrk="1" latinLnBrk="0" hangingPunct="1">
        <a:spcBef>
          <a:spcPts val="1800"/>
        </a:spcBef>
        <a:buFont typeface="Wingdings" pitchFamily="2" charset="2"/>
        <a:buChar char="R"/>
        <a:defRPr sz="1600" kern="1200">
          <a:solidFill>
            <a:schemeClr val="tx1"/>
          </a:solidFill>
          <a:latin typeface="+mn-lt"/>
          <a:ea typeface="+mn-ea"/>
          <a:cs typeface="+mn-cs"/>
        </a:defRPr>
      </a:lvl8pPr>
      <a:lvl9pPr marL="3886200" indent="-228600" algn="l" defTabSz="914400" rtl="0" eaLnBrk="1" latinLnBrk="0" hangingPunct="1">
        <a:spcBef>
          <a:spcPts val="1800"/>
        </a:spcBef>
        <a:buFont typeface="Wingdings" pitchFamily="2" charset="2"/>
        <a:buChar char="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84EBB2-21B6-478B-AFD7-CE88FCDC8169}" type="datetimeFigureOut">
              <a:rPr lang="en-US" smtClean="0"/>
              <a:t>6/5/2018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EF7A77-1A5C-4953-A4D7-103F85796B68}" type="slidenum">
              <a:rPr lang="en-US" smtClean="0"/>
              <a:t>‹#›</a:t>
            </a:fld>
            <a:endParaRPr lang="en-US"/>
          </a:p>
        </p:txBody>
      </p:sp>
    </p:spTree>
    <p:extLst>
      <p:ext uri="{BB962C8B-B14F-4D97-AF65-F5344CB8AC3E}">
        <p14:creationId xmlns:p14="http://schemas.microsoft.com/office/powerpoint/2010/main" val="1319830548"/>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1.wmf"/><Relationship Id="rId7" Type="http://schemas.openxmlformats.org/officeDocument/2006/relationships/hyperlink" Target="http://www.google.ca/imgres?imgurl=http://users.skynet.be/spotterfreak/images/Customs.jpg&amp;imgrefurl=http://users.skynet.be/spotterfreak/schengen.html&amp;usg=__0HoTbz8aLz8DGOuk58KOJ9MzhkI=&amp;h=454&amp;w=456&amp;sz=17&amp;hl=en&amp;start=2&amp;um=1&amp;itbs=1&amp;tbnid=gphFj0w3iewDzM:&amp;tbnh=127&amp;tbnw=128&amp;prev=/images?q=customs&amp;um=1&amp;hl=en&amp;sa=N&amp;tbs=isch:1" TargetMode="External"/><Relationship Id="rId2" Type="http://schemas.openxmlformats.org/officeDocument/2006/relationships/image" Target="../media/image20.wmf"/><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hyperlink" Target="http://www.google.ca/imgres?imgurl=http://www.abettercity.org/images/sustainability/Business_People_In_Front_Of_A_Green_Map.jpg&amp;imgrefurl=http://www.abettercity.org/project-scci-initiative.html&amp;usg=__0zPLiyCm7e7meZKx4lKU4M9X2_M=&amp;h=1078&amp;w=1600&amp;sz=820&amp;hl=en&amp;start=14&amp;itbs=1&amp;tbnid=1zrOIs6PZRSzgM:&amp;tbnh=101&amp;tbnw=150&amp;prev=/images?q=business+people&amp;hl=en&amp;gbv=2&amp;tbs=isch:1" TargetMode="External"/><Relationship Id="rId9" Type="http://schemas.openxmlformats.org/officeDocument/2006/relationships/image" Target="../media/image25.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
            <a:ext cx="9067800" cy="1649507"/>
          </a:xfrm>
        </p:spPr>
        <p:txBody>
          <a:bodyPr/>
          <a:lstStyle/>
          <a:p>
            <a:r>
              <a:rPr lang="en-CA" sz="2800" dirty="0">
                <a:latin typeface="Arial" charset="0"/>
              </a:rPr>
              <a:t>International Transportation   Trade Program</a:t>
            </a:r>
            <a:br>
              <a:rPr lang="en-CA" sz="2800" dirty="0">
                <a:latin typeface="Arial" charset="0"/>
              </a:rPr>
            </a:br>
            <a:r>
              <a:rPr lang="en-US" sz="2800" dirty="0">
                <a:latin typeface="Arial" charset="0"/>
              </a:rPr>
              <a:t>Freight Logistics Professional workshop 2018</a:t>
            </a:r>
            <a:br>
              <a:rPr lang="en-US" sz="2800" dirty="0">
                <a:latin typeface="Arial" charset="0"/>
              </a:rPr>
            </a:br>
            <a:endParaRPr lang="en-US" sz="2800" dirty="0"/>
          </a:p>
        </p:txBody>
      </p:sp>
      <p:sp>
        <p:nvSpPr>
          <p:cNvPr id="3" name="Content Placeholder 2"/>
          <p:cNvSpPr>
            <a:spLocks noGrp="1"/>
          </p:cNvSpPr>
          <p:nvPr>
            <p:ph idx="1"/>
          </p:nvPr>
        </p:nvSpPr>
        <p:spPr>
          <a:xfrm>
            <a:off x="0" y="1649506"/>
            <a:ext cx="9144000" cy="4294094"/>
          </a:xfrm>
        </p:spPr>
        <p:txBody>
          <a:bodyPr>
            <a:normAutofit/>
          </a:bodyPr>
          <a:lstStyle/>
          <a:p>
            <a:pPr marL="0" indent="0" algn="ctr">
              <a:buNone/>
            </a:pPr>
            <a:endParaRPr lang="en-US" dirty="0">
              <a:latin typeface="Arial" charset="0"/>
            </a:endParaRPr>
          </a:p>
          <a:p>
            <a:pPr marL="0" indent="0" algn="ctr">
              <a:buNone/>
            </a:pPr>
            <a:r>
              <a:rPr lang="en-US" dirty="0">
                <a:latin typeface="Arial" charset="0"/>
              </a:rPr>
              <a:t>By </a:t>
            </a:r>
          </a:p>
          <a:p>
            <a:pPr marL="0" indent="0" algn="ctr">
              <a:buNone/>
            </a:pPr>
            <a:r>
              <a:rPr lang="en-US" dirty="0">
                <a:latin typeface="Arial" charset="0"/>
              </a:rPr>
              <a:t>Shankar Subramoniam </a:t>
            </a:r>
          </a:p>
          <a:p>
            <a:pPr marL="0" indent="0" algn="ctr">
              <a:buNone/>
            </a:pPr>
            <a:r>
              <a:rPr lang="en-US" dirty="0">
                <a:latin typeface="Arial" charset="0"/>
              </a:rPr>
              <a:t>Executive  Director  - NAFL UAE </a:t>
            </a:r>
          </a:p>
          <a:p>
            <a:pPr marL="0" indent="0" algn="ctr">
              <a:buNone/>
            </a:pPr>
            <a:r>
              <a:rPr lang="en-US" dirty="0">
                <a:latin typeface="Arial" charset="0"/>
              </a:rPr>
              <a:t>MCOM ,MBA , FICS, CMILIT , Six sigma, IATA DGR, FIATA , HACCP , Leadership</a:t>
            </a:r>
            <a:endParaRPr lang="en-US" sz="2800" dirty="0">
              <a:latin typeface="Arial" charset="0"/>
            </a:endParaRPr>
          </a:p>
          <a:p>
            <a:pPr marL="0" indent="0" algn="ctr">
              <a:buNone/>
            </a:pPr>
            <a:endParaRPr lang="en-US" sz="2800" dirty="0">
              <a:latin typeface="Arial" charset="0"/>
            </a:endParaRPr>
          </a:p>
          <a:p>
            <a:pPr marL="0" indent="0" algn="ctr">
              <a:buNone/>
            </a:pPr>
            <a:endParaRPr lang="en-US" sz="2800" dirty="0">
              <a:latin typeface="Arial" charset="0"/>
            </a:endParaRPr>
          </a:p>
          <a:p>
            <a:pPr marL="457200" lvl="1" indent="0">
              <a:buNone/>
            </a:pPr>
            <a:endParaRPr lang="en-US" dirty="0"/>
          </a:p>
          <a:p>
            <a:pPr marL="457200" lvl="1" indent="0">
              <a:buNone/>
            </a:pPr>
            <a:endParaRPr lang="en-US" dirty="0"/>
          </a:p>
        </p:txBody>
      </p:sp>
      <p:sp>
        <p:nvSpPr>
          <p:cNvPr id="6" name="Slide Number Placeholder 5"/>
          <p:cNvSpPr>
            <a:spLocks noGrp="1"/>
          </p:cNvSpPr>
          <p:nvPr>
            <p:ph type="sldNum" sz="quarter" idx="12"/>
          </p:nvPr>
        </p:nvSpPr>
        <p:spPr/>
        <p:txBody>
          <a:bodyPr/>
          <a:lstStyle/>
          <a:p>
            <a:r>
              <a:rPr lang="en-US" dirty="0"/>
              <a:t>   </a:t>
            </a:r>
          </a:p>
        </p:txBody>
      </p:sp>
      <p:sp>
        <p:nvSpPr>
          <p:cNvPr id="7" name="Footer Placeholder 6"/>
          <p:cNvSpPr>
            <a:spLocks noGrp="1"/>
          </p:cNvSpPr>
          <p:nvPr>
            <p:ph type="ftr" sz="quarter" idx="11"/>
          </p:nvPr>
        </p:nvSpPr>
        <p:spPr/>
        <p:txBody>
          <a:bodyPr/>
          <a:lstStyle/>
          <a:p>
            <a:r>
              <a:rPr lang="en-US"/>
              <a:t>NAFL Knowledge  &amp; Innovation Center </a:t>
            </a:r>
          </a:p>
        </p:txBody>
      </p:sp>
      <p:pic>
        <p:nvPicPr>
          <p:cNvPr id="20" name="Picture 4" descr="Related image">
            <a:extLst>
              <a:ext uri="{FF2B5EF4-FFF2-40B4-BE49-F238E27FC236}">
                <a16:creationId xmlns:a16="http://schemas.microsoft.com/office/drawing/2014/main" id="{5677DA01-E2D7-4CB2-A32F-4E5DB92701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760651"/>
            <a:ext cx="1961926" cy="103055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Image result for i can do">
            <a:extLst>
              <a:ext uri="{FF2B5EF4-FFF2-40B4-BE49-F238E27FC236}">
                <a16:creationId xmlns:a16="http://schemas.microsoft.com/office/drawing/2014/main" id="{A56F5015-EE9D-4916-9E85-A83B2279F65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7874" y="4602481"/>
            <a:ext cx="812800" cy="1219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Understanding Freight Forwarding</a:t>
            </a:r>
            <a:endParaRPr lang="en-CA" sz="4800" dirty="0"/>
          </a:p>
        </p:txBody>
      </p:sp>
      <p:sp>
        <p:nvSpPr>
          <p:cNvPr id="4" name="Footer Placeholder 3"/>
          <p:cNvSpPr>
            <a:spLocks noGrp="1"/>
          </p:cNvSpPr>
          <p:nvPr>
            <p:ph type="ftr" sz="quarter" idx="11"/>
          </p:nvPr>
        </p:nvSpPr>
        <p:spPr/>
        <p:txBody>
          <a:bodyPr/>
          <a:lstStyle/>
          <a:p>
            <a:r>
              <a:rPr lang="en-US"/>
              <a:t>NAFL Knowledge  &amp; Innovation Center </a:t>
            </a:r>
          </a:p>
        </p:txBody>
      </p:sp>
      <p:sp>
        <p:nvSpPr>
          <p:cNvPr id="5" name="Slide Number Placeholder 4"/>
          <p:cNvSpPr>
            <a:spLocks noGrp="1"/>
          </p:cNvSpPr>
          <p:nvPr>
            <p:ph type="sldNum" sz="quarter" idx="12"/>
          </p:nvPr>
        </p:nvSpPr>
        <p:spPr/>
        <p:txBody>
          <a:bodyPr/>
          <a:lstStyle/>
          <a:p>
            <a:fld id="{DF28FB93-0A08-4E7D-8E63-9EFA29F1E093}" type="slidenum">
              <a:rPr lang="en-CA" smtClean="0"/>
              <a:pPr/>
              <a:t>10</a:t>
            </a:fld>
            <a:endParaRPr lang="en-CA"/>
          </a:p>
        </p:txBody>
      </p:sp>
      <p:sp>
        <p:nvSpPr>
          <p:cNvPr id="6" name="Content Placeholder 2"/>
          <p:cNvSpPr>
            <a:spLocks noGrp="1"/>
          </p:cNvSpPr>
          <p:nvPr>
            <p:ph idx="1"/>
          </p:nvPr>
        </p:nvSpPr>
        <p:spPr>
          <a:xfrm>
            <a:off x="609600" y="1828800"/>
            <a:ext cx="3048000" cy="2438399"/>
          </a:xfrm>
        </p:spPr>
        <p:txBody>
          <a:bodyPr>
            <a:normAutofit/>
          </a:bodyPr>
          <a:lstStyle/>
          <a:p>
            <a:pPr>
              <a:spcBef>
                <a:spcPts val="600"/>
              </a:spcBef>
              <a:spcAft>
                <a:spcPts val="600"/>
              </a:spcAft>
              <a:buNone/>
            </a:pPr>
            <a:r>
              <a:rPr lang="en-US" sz="2400" b="1" dirty="0">
                <a:latin typeface="Arial" pitchFamily="34" charset="0"/>
                <a:cs typeface="Arial" pitchFamily="34" charset="0"/>
              </a:rPr>
              <a:t>Individual</a:t>
            </a:r>
            <a:r>
              <a:rPr lang="en-US" sz="2800" b="1" dirty="0">
                <a:latin typeface="Arial" pitchFamily="34" charset="0"/>
                <a:cs typeface="Arial" pitchFamily="34" charset="0"/>
              </a:rPr>
              <a:t>:</a:t>
            </a:r>
          </a:p>
          <a:p>
            <a:pPr marL="360363" lvl="1" indent="-360363">
              <a:spcBef>
                <a:spcPts val="600"/>
              </a:spcBef>
              <a:spcAft>
                <a:spcPts val="600"/>
              </a:spcAft>
            </a:pPr>
            <a:r>
              <a:rPr lang="en-US" sz="2000" dirty="0">
                <a:latin typeface="Arial" pitchFamily="34" charset="0"/>
                <a:cs typeface="Arial" pitchFamily="34" charset="0"/>
              </a:rPr>
              <a:t>Trained </a:t>
            </a:r>
          </a:p>
          <a:p>
            <a:pPr marL="360363" lvl="1" indent="-360363">
              <a:spcBef>
                <a:spcPts val="600"/>
              </a:spcBef>
              <a:spcAft>
                <a:spcPts val="600"/>
              </a:spcAft>
            </a:pPr>
            <a:r>
              <a:rPr lang="en-US" sz="2000" dirty="0">
                <a:latin typeface="Arial" pitchFamily="34" charset="0"/>
                <a:cs typeface="Arial" pitchFamily="34" charset="0"/>
              </a:rPr>
              <a:t>Experienced </a:t>
            </a:r>
          </a:p>
          <a:p>
            <a:pPr marL="360363" lvl="1" indent="-360363">
              <a:spcBef>
                <a:spcPts val="600"/>
              </a:spcBef>
              <a:spcAft>
                <a:spcPts val="600"/>
              </a:spcAft>
            </a:pPr>
            <a:r>
              <a:rPr lang="en-US" sz="2000" dirty="0">
                <a:latin typeface="Arial" pitchFamily="34" charset="0"/>
                <a:cs typeface="Arial" pitchFamily="34" charset="0"/>
              </a:rPr>
              <a:t>Provides solutions to customers</a:t>
            </a:r>
          </a:p>
        </p:txBody>
      </p:sp>
      <p:sp>
        <p:nvSpPr>
          <p:cNvPr id="7" name="TextBox 6"/>
          <p:cNvSpPr txBox="1"/>
          <p:nvPr/>
        </p:nvSpPr>
        <p:spPr>
          <a:xfrm>
            <a:off x="3962400" y="1828800"/>
            <a:ext cx="4800600" cy="2385268"/>
          </a:xfrm>
          <a:prstGeom prst="rect">
            <a:avLst/>
          </a:prstGeom>
          <a:noFill/>
        </p:spPr>
        <p:txBody>
          <a:bodyPr wrap="square" rtlCol="0">
            <a:spAutoFit/>
          </a:bodyPr>
          <a:lstStyle/>
          <a:p>
            <a:pPr>
              <a:buNone/>
            </a:pPr>
            <a:r>
              <a:rPr lang="en-US" sz="2400" b="1" dirty="0">
                <a:solidFill>
                  <a:schemeClr val="bg1"/>
                </a:solidFill>
                <a:latin typeface="Arial" pitchFamily="34" charset="0"/>
                <a:cs typeface="Arial" pitchFamily="34" charset="0"/>
              </a:rPr>
              <a:t>Organization:</a:t>
            </a:r>
          </a:p>
          <a:p>
            <a:pPr marL="360363" lvl="1" indent="-360363">
              <a:spcBef>
                <a:spcPts val="600"/>
              </a:spcBef>
              <a:spcAft>
                <a:spcPts val="600"/>
              </a:spcAft>
              <a:buFont typeface="Arial" pitchFamily="34" charset="0"/>
              <a:buChar char="•"/>
            </a:pPr>
            <a:r>
              <a:rPr lang="en-US" sz="2000" dirty="0">
                <a:solidFill>
                  <a:schemeClr val="bg1"/>
                </a:solidFill>
                <a:latin typeface="Arial" pitchFamily="34" charset="0"/>
                <a:cs typeface="Arial" pitchFamily="34" charset="0"/>
              </a:rPr>
              <a:t>Invests in IT solutions</a:t>
            </a:r>
          </a:p>
          <a:p>
            <a:pPr marL="360363" lvl="1" indent="-360363">
              <a:spcBef>
                <a:spcPts val="600"/>
              </a:spcBef>
              <a:spcAft>
                <a:spcPts val="600"/>
              </a:spcAft>
              <a:buFont typeface="Arial" pitchFamily="34" charset="0"/>
              <a:buChar char="•"/>
            </a:pPr>
            <a:r>
              <a:rPr lang="en-US" sz="2000" dirty="0">
                <a:solidFill>
                  <a:schemeClr val="bg1"/>
                </a:solidFill>
                <a:latin typeface="Arial" pitchFamily="34" charset="0"/>
                <a:cs typeface="Arial" pitchFamily="34" charset="0"/>
              </a:rPr>
              <a:t>Invests in professional,  knowledgeable employees</a:t>
            </a:r>
          </a:p>
          <a:p>
            <a:pPr marL="360363" lvl="1" indent="-360363">
              <a:spcBef>
                <a:spcPts val="600"/>
              </a:spcBef>
              <a:spcAft>
                <a:spcPts val="600"/>
              </a:spcAft>
              <a:buFont typeface="Arial" pitchFamily="34" charset="0"/>
              <a:buChar char="•"/>
            </a:pPr>
            <a:r>
              <a:rPr lang="en-US" sz="2000" dirty="0">
                <a:solidFill>
                  <a:schemeClr val="bg1"/>
                </a:solidFill>
                <a:latin typeface="Arial" pitchFamily="34" charset="0"/>
                <a:cs typeface="Arial" pitchFamily="34" charset="0"/>
              </a:rPr>
              <a:t>Traditionally, non-asset based …. Today ….</a:t>
            </a:r>
            <a:endParaRPr lang="en-CA" dirty="0">
              <a:solidFill>
                <a:schemeClr val="bg1"/>
              </a:solidFill>
              <a:latin typeface="Arial" pitchFamily="34" charset="0"/>
              <a:cs typeface="Arial" pitchFamily="34" charset="0"/>
            </a:endParaRPr>
          </a:p>
        </p:txBody>
      </p:sp>
      <p:sp>
        <p:nvSpPr>
          <p:cNvPr id="8" name="TextBox 7"/>
          <p:cNvSpPr txBox="1"/>
          <p:nvPr/>
        </p:nvSpPr>
        <p:spPr>
          <a:xfrm>
            <a:off x="271353" y="4341003"/>
            <a:ext cx="8568952" cy="1015663"/>
          </a:xfrm>
          <a:prstGeom prst="rect">
            <a:avLst/>
          </a:prstGeom>
          <a:noFill/>
        </p:spPr>
        <p:txBody>
          <a:bodyPr wrap="square" rtlCol="0">
            <a:spAutoFit/>
          </a:bodyPr>
          <a:lstStyle/>
          <a:p>
            <a:pPr>
              <a:buFont typeface="Wingdings" pitchFamily="2" charset="2"/>
              <a:buChar char="Ø"/>
            </a:pPr>
            <a:r>
              <a:rPr lang="en-US" sz="2000" dirty="0">
                <a:solidFill>
                  <a:schemeClr val="bg1"/>
                </a:solidFill>
                <a:latin typeface="Arial" pitchFamily="34" charset="0"/>
                <a:cs typeface="Arial" pitchFamily="34" charset="0"/>
              </a:rPr>
              <a:t>Division of large, multi-national organization:  total end-to-end solutions/”order to cash” solutions</a:t>
            </a:r>
          </a:p>
          <a:p>
            <a:pPr>
              <a:buFont typeface="Wingdings" pitchFamily="2" charset="2"/>
              <a:buChar char="Ø"/>
            </a:pPr>
            <a:r>
              <a:rPr lang="en-US" sz="2000" dirty="0">
                <a:solidFill>
                  <a:schemeClr val="bg1"/>
                </a:solidFill>
                <a:latin typeface="Arial" pitchFamily="34" charset="0"/>
                <a:cs typeface="Arial" pitchFamily="34" charset="0"/>
              </a:rPr>
              <a:t>Small or medium sized company: specialize in one aspect</a:t>
            </a:r>
          </a:p>
        </p:txBody>
      </p:sp>
    </p:spTree>
    <p:extLst>
      <p:ext uri="{BB962C8B-B14F-4D97-AF65-F5344CB8AC3E}">
        <p14:creationId xmlns:p14="http://schemas.microsoft.com/office/powerpoint/2010/main" val="2083879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Understanding Freight Forwarding</a:t>
            </a:r>
            <a:endParaRPr lang="en-CA" sz="4800" dirty="0"/>
          </a:p>
        </p:txBody>
      </p:sp>
      <p:sp>
        <p:nvSpPr>
          <p:cNvPr id="3" name="Content Placeholder 2"/>
          <p:cNvSpPr>
            <a:spLocks noGrp="1"/>
          </p:cNvSpPr>
          <p:nvPr>
            <p:ph idx="1"/>
          </p:nvPr>
        </p:nvSpPr>
        <p:spPr>
          <a:xfrm>
            <a:off x="395536" y="1752600"/>
            <a:ext cx="8291264" cy="4038601"/>
          </a:xfrm>
        </p:spPr>
        <p:txBody>
          <a:bodyPr/>
          <a:lstStyle/>
          <a:p>
            <a:pPr lvl="0">
              <a:buNone/>
            </a:pPr>
            <a:r>
              <a:rPr lang="en-CA" sz="2400" b="1" dirty="0">
                <a:latin typeface="Arial" pitchFamily="34" charset="0"/>
                <a:cs typeface="Arial" pitchFamily="34" charset="0"/>
              </a:rPr>
              <a:t>A freight forwarder ensures the goods arrive:</a:t>
            </a:r>
          </a:p>
          <a:p>
            <a:pPr marL="360363" lvl="1" indent="-360363"/>
            <a:r>
              <a:rPr lang="en-CA" sz="2000" dirty="0">
                <a:latin typeface="Arial" pitchFamily="34" charset="0"/>
                <a:cs typeface="Arial" pitchFamily="34" charset="0"/>
              </a:rPr>
              <a:t>At the right place  </a:t>
            </a:r>
            <a:endParaRPr lang="en-US" sz="2000" dirty="0">
              <a:latin typeface="Arial" pitchFamily="34" charset="0"/>
              <a:cs typeface="Arial" pitchFamily="34" charset="0"/>
            </a:endParaRPr>
          </a:p>
          <a:p>
            <a:pPr marL="360363" lvl="1" indent="-360363"/>
            <a:r>
              <a:rPr lang="en-CA" sz="2000" dirty="0">
                <a:latin typeface="Arial" pitchFamily="34" charset="0"/>
                <a:cs typeface="Arial" pitchFamily="34" charset="0"/>
              </a:rPr>
              <a:t>At the right time  </a:t>
            </a:r>
            <a:endParaRPr lang="en-US" sz="2000" dirty="0">
              <a:latin typeface="Arial" pitchFamily="34" charset="0"/>
              <a:cs typeface="Arial" pitchFamily="34" charset="0"/>
            </a:endParaRPr>
          </a:p>
          <a:p>
            <a:pPr marL="360363" lvl="1" indent="-360363"/>
            <a:r>
              <a:rPr lang="en-CA" sz="2000" dirty="0">
                <a:latin typeface="Arial" pitchFamily="34" charset="0"/>
                <a:cs typeface="Arial" pitchFamily="34" charset="0"/>
              </a:rPr>
              <a:t>In good order and condition; and  </a:t>
            </a:r>
            <a:endParaRPr lang="en-US" sz="2000" dirty="0">
              <a:latin typeface="Arial" pitchFamily="34" charset="0"/>
              <a:cs typeface="Arial" pitchFamily="34" charset="0"/>
            </a:endParaRPr>
          </a:p>
          <a:p>
            <a:pPr marL="360363" lvl="1" indent="-360363"/>
            <a:r>
              <a:rPr lang="en-CA" sz="2000" dirty="0">
                <a:latin typeface="Arial" pitchFamily="34" charset="0"/>
                <a:cs typeface="Arial" pitchFamily="34" charset="0"/>
              </a:rPr>
              <a:t>At the most economic cost</a:t>
            </a:r>
            <a:r>
              <a:rPr lang="en-CA" sz="2400" dirty="0">
                <a:latin typeface="Arial" pitchFamily="34" charset="0"/>
                <a:cs typeface="Arial" pitchFamily="34" charset="0"/>
              </a:rPr>
              <a:t>  </a:t>
            </a:r>
            <a:endParaRPr lang="en-US" sz="2400" dirty="0">
              <a:latin typeface="Arial" pitchFamily="34" charset="0"/>
              <a:cs typeface="Arial" pitchFamily="34" charset="0"/>
            </a:endParaRPr>
          </a:p>
          <a:p>
            <a:endParaRPr lang="en-CA"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r>
              <a:rPr lang="en-US"/>
              <a:t>NAFL Knowledge  &amp; Innovation Center </a:t>
            </a:r>
          </a:p>
        </p:txBody>
      </p:sp>
      <p:sp>
        <p:nvSpPr>
          <p:cNvPr id="5" name="Slide Number Placeholder 4"/>
          <p:cNvSpPr>
            <a:spLocks noGrp="1"/>
          </p:cNvSpPr>
          <p:nvPr>
            <p:ph type="sldNum" sz="quarter" idx="12"/>
          </p:nvPr>
        </p:nvSpPr>
        <p:spPr/>
        <p:txBody>
          <a:bodyPr/>
          <a:lstStyle/>
          <a:p>
            <a:fld id="{DF28FB93-0A08-4E7D-8E63-9EFA29F1E093}" type="slidenum">
              <a:rPr lang="en-CA" smtClean="0"/>
              <a:pPr/>
              <a:t>11</a:t>
            </a:fld>
            <a:endParaRPr lang="en-CA"/>
          </a:p>
        </p:txBody>
      </p:sp>
      <p:sp>
        <p:nvSpPr>
          <p:cNvPr id="6" name="TextBox 5"/>
          <p:cNvSpPr txBox="1"/>
          <p:nvPr/>
        </p:nvSpPr>
        <p:spPr>
          <a:xfrm>
            <a:off x="395536" y="4509120"/>
            <a:ext cx="4024064" cy="461665"/>
          </a:xfrm>
          <a:prstGeom prst="rect">
            <a:avLst/>
          </a:prstGeom>
          <a:solidFill>
            <a:schemeClr val="accent1"/>
          </a:solidFill>
        </p:spPr>
        <p:txBody>
          <a:bodyPr wrap="square" rtlCol="0">
            <a:spAutoFit/>
          </a:bodyPr>
          <a:lstStyle/>
          <a:p>
            <a:r>
              <a:rPr lang="en-US" sz="2400" dirty="0">
                <a:latin typeface="Arial" pitchFamily="34" charset="0"/>
                <a:cs typeface="Arial" pitchFamily="34" charset="0"/>
              </a:rPr>
              <a:t>Across political boundaries</a:t>
            </a:r>
          </a:p>
        </p:txBody>
      </p:sp>
      <p:sp>
        <p:nvSpPr>
          <p:cNvPr id="7" name="TextBox 6"/>
          <p:cNvSpPr txBox="1"/>
          <p:nvPr/>
        </p:nvSpPr>
        <p:spPr>
          <a:xfrm>
            <a:off x="4267200" y="2590800"/>
            <a:ext cx="4495800" cy="461665"/>
          </a:xfrm>
          <a:prstGeom prst="rect">
            <a:avLst/>
          </a:prstGeom>
          <a:solidFill>
            <a:schemeClr val="accent1"/>
          </a:solidFill>
        </p:spPr>
        <p:txBody>
          <a:bodyPr wrap="square" rtlCol="0">
            <a:spAutoFit/>
          </a:bodyPr>
          <a:lstStyle/>
          <a:p>
            <a:r>
              <a:rPr lang="en-US" sz="2400" dirty="0">
                <a:latin typeface="Arial" pitchFamily="34" charset="0"/>
                <a:cs typeface="Arial" pitchFamily="34" charset="0"/>
              </a:rPr>
              <a:t>Across geographic boundaries</a:t>
            </a:r>
          </a:p>
        </p:txBody>
      </p:sp>
      <p:sp>
        <p:nvSpPr>
          <p:cNvPr id="8" name="TextBox 7"/>
          <p:cNvSpPr txBox="1"/>
          <p:nvPr/>
        </p:nvSpPr>
        <p:spPr>
          <a:xfrm>
            <a:off x="3690159" y="5181600"/>
            <a:ext cx="3929841" cy="461665"/>
          </a:xfrm>
          <a:prstGeom prst="rect">
            <a:avLst/>
          </a:prstGeom>
          <a:solidFill>
            <a:schemeClr val="accent1"/>
          </a:solidFill>
        </p:spPr>
        <p:txBody>
          <a:bodyPr wrap="square" rtlCol="0">
            <a:spAutoFit/>
          </a:bodyPr>
          <a:lstStyle/>
          <a:p>
            <a:r>
              <a:rPr lang="en-US" sz="2400" dirty="0">
                <a:latin typeface="Arial" pitchFamily="34" charset="0"/>
                <a:cs typeface="Arial" pitchFamily="34" charset="0"/>
              </a:rPr>
              <a:t>Across cultural boundaries</a:t>
            </a:r>
          </a:p>
        </p:txBody>
      </p:sp>
    </p:spTree>
    <p:extLst>
      <p:ext uri="{BB962C8B-B14F-4D97-AF65-F5344CB8AC3E}">
        <p14:creationId xmlns:p14="http://schemas.microsoft.com/office/powerpoint/2010/main" val="3706369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Architects of Transportation</a:t>
            </a:r>
            <a:br>
              <a:rPr lang="en-US" sz="4800" dirty="0"/>
            </a:br>
            <a:endParaRPr lang="en-CA" sz="4800" dirty="0"/>
          </a:p>
        </p:txBody>
      </p:sp>
      <p:sp>
        <p:nvSpPr>
          <p:cNvPr id="4" name="Footer Placeholder 3"/>
          <p:cNvSpPr>
            <a:spLocks noGrp="1"/>
          </p:cNvSpPr>
          <p:nvPr>
            <p:ph type="ftr" sz="quarter" idx="11"/>
          </p:nvPr>
        </p:nvSpPr>
        <p:spPr/>
        <p:txBody>
          <a:bodyPr/>
          <a:lstStyle/>
          <a:p>
            <a:r>
              <a:rPr lang="en-US"/>
              <a:t>NAFL Knowledge  &amp; Innovation Center </a:t>
            </a:r>
          </a:p>
        </p:txBody>
      </p:sp>
      <p:sp>
        <p:nvSpPr>
          <p:cNvPr id="5" name="Slide Number Placeholder 4"/>
          <p:cNvSpPr>
            <a:spLocks noGrp="1"/>
          </p:cNvSpPr>
          <p:nvPr>
            <p:ph type="sldNum" sz="quarter" idx="12"/>
          </p:nvPr>
        </p:nvSpPr>
        <p:spPr/>
        <p:txBody>
          <a:bodyPr/>
          <a:lstStyle/>
          <a:p>
            <a:fld id="{DF28FB93-0A08-4E7D-8E63-9EFA29F1E093}" type="slidenum">
              <a:rPr lang="en-CA" smtClean="0"/>
              <a:pPr/>
              <a:t>12</a:t>
            </a:fld>
            <a:endParaRPr lang="en-CA"/>
          </a:p>
        </p:txBody>
      </p:sp>
      <p:pic>
        <p:nvPicPr>
          <p:cNvPr id="6" name="Picture 2" descr="http://www.unesco-ihe.org/var/ihe/storage/images/media/images/skyscraper/20844-1-eng-GB/skyscraper_reference.jpg"/>
          <p:cNvPicPr>
            <a:picLocks noChangeAspect="1" noChangeArrowheads="1"/>
          </p:cNvPicPr>
          <p:nvPr/>
        </p:nvPicPr>
        <p:blipFill>
          <a:blip r:embed="rId3" cstate="print"/>
          <a:srcRect/>
          <a:stretch>
            <a:fillRect/>
          </a:stretch>
        </p:blipFill>
        <p:spPr bwMode="auto">
          <a:xfrm>
            <a:off x="395536" y="914400"/>
            <a:ext cx="4248472" cy="3559892"/>
          </a:xfrm>
          <a:prstGeom prst="rect">
            <a:avLst/>
          </a:prstGeom>
          <a:noFill/>
        </p:spPr>
      </p:pic>
      <p:sp>
        <p:nvSpPr>
          <p:cNvPr id="7" name="TextBox 6"/>
          <p:cNvSpPr txBox="1"/>
          <p:nvPr/>
        </p:nvSpPr>
        <p:spPr>
          <a:xfrm>
            <a:off x="416413" y="4453156"/>
            <a:ext cx="4248472" cy="1477328"/>
          </a:xfrm>
          <a:prstGeom prst="rect">
            <a:avLst/>
          </a:prstGeom>
          <a:solidFill>
            <a:schemeClr val="accent1">
              <a:lumMod val="60000"/>
              <a:lumOff val="40000"/>
            </a:schemeClr>
          </a:solidFill>
          <a:ln>
            <a:solidFill>
              <a:srgbClr val="FFFF00"/>
            </a:solidFill>
          </a:ln>
        </p:spPr>
        <p:txBody>
          <a:bodyPr wrap="square" rtlCol="0">
            <a:spAutoFit/>
          </a:bodyPr>
          <a:lstStyle/>
          <a:p>
            <a:r>
              <a:rPr lang="en-US" dirty="0">
                <a:latin typeface="Arial" pitchFamily="34" charset="0"/>
                <a:cs typeface="Arial" pitchFamily="34" charset="0"/>
              </a:rPr>
              <a:t>Electrical, heating, plumbing, construction, height, construction material; picking and choosing from all available options to select the best building to meet the customer’s needs. </a:t>
            </a:r>
          </a:p>
        </p:txBody>
      </p:sp>
      <p:pic>
        <p:nvPicPr>
          <p:cNvPr id="8" name="Picture 2" descr="http://www.nauticalcharts.noaa.gov/ocs/ct/images/ctcollage.png"/>
          <p:cNvPicPr>
            <a:picLocks noChangeAspect="1" noChangeArrowheads="1"/>
          </p:cNvPicPr>
          <p:nvPr/>
        </p:nvPicPr>
        <p:blipFill>
          <a:blip r:embed="rId4" cstate="print"/>
          <a:srcRect/>
          <a:stretch>
            <a:fillRect/>
          </a:stretch>
        </p:blipFill>
        <p:spPr bwMode="auto">
          <a:xfrm>
            <a:off x="4953000" y="888960"/>
            <a:ext cx="3894584" cy="3625992"/>
          </a:xfrm>
          <a:prstGeom prst="rect">
            <a:avLst/>
          </a:prstGeom>
          <a:noFill/>
        </p:spPr>
      </p:pic>
      <p:sp>
        <p:nvSpPr>
          <p:cNvPr id="9" name="TextBox 8"/>
          <p:cNvSpPr txBox="1"/>
          <p:nvPr/>
        </p:nvSpPr>
        <p:spPr>
          <a:xfrm>
            <a:off x="4812060" y="4314657"/>
            <a:ext cx="4176464" cy="1754326"/>
          </a:xfrm>
          <a:prstGeom prst="rect">
            <a:avLst/>
          </a:prstGeom>
          <a:solidFill>
            <a:schemeClr val="accent1">
              <a:lumMod val="60000"/>
              <a:lumOff val="40000"/>
            </a:schemeClr>
          </a:solidFill>
        </p:spPr>
        <p:txBody>
          <a:bodyPr wrap="square" rtlCol="0">
            <a:spAutoFit/>
          </a:bodyPr>
          <a:lstStyle/>
          <a:p>
            <a:r>
              <a:rPr lang="en-US" dirty="0">
                <a:latin typeface="Arial" pitchFamily="34" charset="0"/>
                <a:cs typeface="Arial" pitchFamily="34" charset="0"/>
              </a:rPr>
              <a:t>International maritime law, cargo insurance ,customs , cargo security, international trade – the freight forwarder designs and presents solutions to meet the customer’s needs. </a:t>
            </a:r>
          </a:p>
        </p:txBody>
      </p:sp>
    </p:spTree>
    <p:extLst>
      <p:ext uri="{BB962C8B-B14F-4D97-AF65-F5344CB8AC3E}">
        <p14:creationId xmlns:p14="http://schemas.microsoft.com/office/powerpoint/2010/main" val="3452640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Designing Global Solutions</a:t>
            </a:r>
            <a:endParaRPr lang="en-CA" sz="4800" dirty="0"/>
          </a:p>
        </p:txBody>
      </p:sp>
      <p:sp>
        <p:nvSpPr>
          <p:cNvPr id="3" name="Content Placeholder 2"/>
          <p:cNvSpPr>
            <a:spLocks noGrp="1"/>
          </p:cNvSpPr>
          <p:nvPr>
            <p:ph idx="1"/>
          </p:nvPr>
        </p:nvSpPr>
        <p:spPr>
          <a:xfrm>
            <a:off x="533400" y="1676400"/>
            <a:ext cx="8153400" cy="4419600"/>
          </a:xfrm>
        </p:spPr>
        <p:txBody>
          <a:bodyPr>
            <a:normAutofit fontScale="25000" lnSpcReduction="20000"/>
          </a:bodyPr>
          <a:lstStyle/>
          <a:p>
            <a:pPr>
              <a:lnSpc>
                <a:spcPct val="120000"/>
              </a:lnSpc>
              <a:spcBef>
                <a:spcPts val="500"/>
              </a:spcBef>
              <a:spcAft>
                <a:spcPts val="500"/>
              </a:spcAft>
            </a:pPr>
            <a:r>
              <a:rPr lang="en-US" sz="6400" dirty="0">
                <a:latin typeface="Arial" pitchFamily="34" charset="0"/>
                <a:cs typeface="Arial" pitchFamily="34" charset="0"/>
              </a:rPr>
              <a:t>Regulatory Compliance</a:t>
            </a:r>
          </a:p>
          <a:p>
            <a:pPr lvl="1">
              <a:lnSpc>
                <a:spcPct val="120000"/>
              </a:lnSpc>
              <a:spcBef>
                <a:spcPts val="500"/>
              </a:spcBef>
              <a:spcAft>
                <a:spcPts val="500"/>
              </a:spcAft>
            </a:pPr>
            <a:r>
              <a:rPr lang="en-US" sz="6400" dirty="0">
                <a:latin typeface="Arial" pitchFamily="34" charset="0"/>
                <a:cs typeface="Arial" pitchFamily="34" charset="0"/>
              </a:rPr>
              <a:t>Cargo security, advance commercial information, export declarations, import Customs clearance</a:t>
            </a:r>
          </a:p>
          <a:p>
            <a:pPr>
              <a:lnSpc>
                <a:spcPct val="120000"/>
              </a:lnSpc>
              <a:spcBef>
                <a:spcPts val="500"/>
              </a:spcBef>
              <a:spcAft>
                <a:spcPts val="500"/>
              </a:spcAft>
            </a:pPr>
            <a:r>
              <a:rPr lang="en-US" sz="6400" dirty="0">
                <a:latin typeface="Arial" pitchFamily="34" charset="0"/>
                <a:cs typeface="Arial" pitchFamily="34" charset="0"/>
              </a:rPr>
              <a:t>Risk Management</a:t>
            </a:r>
          </a:p>
          <a:p>
            <a:pPr lvl="1">
              <a:lnSpc>
                <a:spcPct val="120000"/>
              </a:lnSpc>
              <a:spcBef>
                <a:spcPts val="500"/>
              </a:spcBef>
              <a:spcAft>
                <a:spcPts val="500"/>
              </a:spcAft>
            </a:pPr>
            <a:r>
              <a:rPr lang="en-US" sz="6400" dirty="0">
                <a:latin typeface="Arial" pitchFamily="34" charset="0"/>
                <a:cs typeface="Arial" pitchFamily="34" charset="0"/>
              </a:rPr>
              <a:t>Loss, damage and delay: how to mitigate risk</a:t>
            </a:r>
          </a:p>
          <a:p>
            <a:pPr>
              <a:lnSpc>
                <a:spcPct val="120000"/>
              </a:lnSpc>
              <a:spcBef>
                <a:spcPts val="500"/>
              </a:spcBef>
              <a:spcAft>
                <a:spcPts val="500"/>
              </a:spcAft>
            </a:pPr>
            <a:r>
              <a:rPr lang="en-US" sz="6400" dirty="0">
                <a:latin typeface="Arial" pitchFamily="34" charset="0"/>
                <a:cs typeface="Arial" pitchFamily="34" charset="0"/>
              </a:rPr>
              <a:t>Finance and Payment</a:t>
            </a:r>
          </a:p>
          <a:p>
            <a:pPr lvl="1">
              <a:lnSpc>
                <a:spcPct val="120000"/>
              </a:lnSpc>
              <a:spcBef>
                <a:spcPts val="500"/>
              </a:spcBef>
              <a:spcAft>
                <a:spcPts val="500"/>
              </a:spcAft>
            </a:pPr>
            <a:r>
              <a:rPr lang="en-US" sz="6400" dirty="0">
                <a:latin typeface="Arial" pitchFamily="34" charset="0"/>
                <a:cs typeface="Arial" pitchFamily="34" charset="0"/>
              </a:rPr>
              <a:t>From Open Account to Letter of Credit</a:t>
            </a:r>
          </a:p>
          <a:p>
            <a:pPr>
              <a:lnSpc>
                <a:spcPct val="120000"/>
              </a:lnSpc>
              <a:spcBef>
                <a:spcPts val="500"/>
              </a:spcBef>
              <a:spcAft>
                <a:spcPts val="500"/>
              </a:spcAft>
            </a:pPr>
            <a:r>
              <a:rPr lang="en-US" sz="6400" dirty="0">
                <a:latin typeface="Arial" pitchFamily="34" charset="0"/>
                <a:cs typeface="Arial" pitchFamily="34" charset="0"/>
              </a:rPr>
              <a:t>Cross Functional Integration in Global Supply Chains</a:t>
            </a:r>
          </a:p>
          <a:p>
            <a:pPr lvl="1">
              <a:lnSpc>
                <a:spcPct val="120000"/>
              </a:lnSpc>
              <a:spcBef>
                <a:spcPts val="500"/>
              </a:spcBef>
              <a:spcAft>
                <a:spcPts val="500"/>
              </a:spcAft>
            </a:pPr>
            <a:r>
              <a:rPr lang="en-US" sz="6400" dirty="0">
                <a:latin typeface="Arial" pitchFamily="34" charset="0"/>
                <a:cs typeface="Arial" pitchFamily="34" charset="0"/>
              </a:rPr>
              <a:t>Catalyst revolutionizing processes</a:t>
            </a:r>
          </a:p>
          <a:p>
            <a:pPr>
              <a:lnSpc>
                <a:spcPct val="120000"/>
              </a:lnSpc>
              <a:spcBef>
                <a:spcPts val="500"/>
              </a:spcBef>
              <a:spcAft>
                <a:spcPts val="500"/>
              </a:spcAft>
            </a:pPr>
            <a:r>
              <a:rPr lang="en-US" sz="6400" dirty="0">
                <a:latin typeface="Arial" pitchFamily="34" charset="0"/>
                <a:cs typeface="Arial" pitchFamily="34" charset="0"/>
              </a:rPr>
              <a:t>Networks, Local Knowledge and CREEEPSS</a:t>
            </a:r>
          </a:p>
          <a:p>
            <a:pPr lvl="1">
              <a:lnSpc>
                <a:spcPct val="120000"/>
              </a:lnSpc>
              <a:spcBef>
                <a:spcPts val="500"/>
              </a:spcBef>
              <a:spcAft>
                <a:spcPts val="500"/>
              </a:spcAft>
            </a:pPr>
            <a:r>
              <a:rPr lang="en-US" sz="6400" dirty="0">
                <a:latin typeface="Arial" pitchFamily="34" charset="0"/>
                <a:cs typeface="Arial" pitchFamily="34" charset="0"/>
              </a:rPr>
              <a:t>Representation at origin and at destination</a:t>
            </a:r>
          </a:p>
          <a:p>
            <a:endParaRPr lang="en-US" dirty="0">
              <a:latin typeface="Arial" pitchFamily="34" charset="0"/>
              <a:cs typeface="Arial" pitchFamily="34" charset="0"/>
            </a:endParaRPr>
          </a:p>
          <a:p>
            <a:endParaRPr lang="en-CA"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r>
              <a:rPr lang="en-US"/>
              <a:t>NAFL Knowledge  &amp; Innovation Center </a:t>
            </a:r>
          </a:p>
        </p:txBody>
      </p:sp>
      <p:sp>
        <p:nvSpPr>
          <p:cNvPr id="5" name="Slide Number Placeholder 4"/>
          <p:cNvSpPr>
            <a:spLocks noGrp="1"/>
          </p:cNvSpPr>
          <p:nvPr>
            <p:ph type="sldNum" sz="quarter" idx="12"/>
          </p:nvPr>
        </p:nvSpPr>
        <p:spPr/>
        <p:txBody>
          <a:bodyPr/>
          <a:lstStyle/>
          <a:p>
            <a:fld id="{DF28FB93-0A08-4E7D-8E63-9EFA29F1E093}" type="slidenum">
              <a:rPr lang="en-CA" smtClean="0"/>
              <a:pPr/>
              <a:t>13</a:t>
            </a:fld>
            <a:endParaRPr lang="en-CA"/>
          </a:p>
        </p:txBody>
      </p:sp>
    </p:spTree>
    <p:extLst>
      <p:ext uri="{BB962C8B-B14F-4D97-AF65-F5344CB8AC3E}">
        <p14:creationId xmlns:p14="http://schemas.microsoft.com/office/powerpoint/2010/main" val="1276756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Designing Global Solutions</a:t>
            </a:r>
            <a:endParaRPr lang="en-CA" sz="4800" dirty="0"/>
          </a:p>
        </p:txBody>
      </p:sp>
      <p:sp>
        <p:nvSpPr>
          <p:cNvPr id="3" name="Content Placeholder 2"/>
          <p:cNvSpPr>
            <a:spLocks noGrp="1"/>
          </p:cNvSpPr>
          <p:nvPr>
            <p:ph idx="1"/>
          </p:nvPr>
        </p:nvSpPr>
        <p:spPr>
          <a:xfrm>
            <a:off x="609600" y="2362200"/>
            <a:ext cx="7848600" cy="2057399"/>
          </a:xfrm>
        </p:spPr>
        <p:txBody>
          <a:bodyPr numCol="2">
            <a:noAutofit/>
          </a:bodyPr>
          <a:lstStyle/>
          <a:p>
            <a:r>
              <a:rPr lang="en-US" sz="2400" b="1" dirty="0">
                <a:latin typeface="Arial" pitchFamily="34" charset="0"/>
                <a:cs typeface="Arial" pitchFamily="34" charset="0"/>
              </a:rPr>
              <a:t>C</a:t>
            </a:r>
            <a:r>
              <a:rPr lang="en-US" sz="2400" dirty="0">
                <a:latin typeface="Arial" pitchFamily="34" charset="0"/>
                <a:cs typeface="Arial" pitchFamily="34" charset="0"/>
              </a:rPr>
              <a:t>ulture</a:t>
            </a:r>
          </a:p>
          <a:p>
            <a:r>
              <a:rPr lang="en-US" sz="2400" b="1" dirty="0">
                <a:latin typeface="Arial" pitchFamily="34" charset="0"/>
                <a:cs typeface="Arial" pitchFamily="34" charset="0"/>
              </a:rPr>
              <a:t>R</a:t>
            </a:r>
            <a:r>
              <a:rPr lang="en-US" sz="2400" dirty="0">
                <a:latin typeface="Arial" pitchFamily="34" charset="0"/>
                <a:cs typeface="Arial" pitchFamily="34" charset="0"/>
              </a:rPr>
              <a:t>eligion</a:t>
            </a:r>
          </a:p>
          <a:p>
            <a:r>
              <a:rPr lang="en-US" sz="2400" b="1" dirty="0">
                <a:latin typeface="Arial" pitchFamily="34" charset="0"/>
                <a:cs typeface="Arial" pitchFamily="34" charset="0"/>
              </a:rPr>
              <a:t>E</a:t>
            </a:r>
            <a:r>
              <a:rPr lang="en-US" sz="2400" dirty="0">
                <a:latin typeface="Arial" pitchFamily="34" charset="0"/>
                <a:cs typeface="Arial" pitchFamily="34" charset="0"/>
              </a:rPr>
              <a:t>ducation</a:t>
            </a:r>
          </a:p>
          <a:p>
            <a:r>
              <a:rPr lang="en-US" sz="2400" b="1" dirty="0">
                <a:latin typeface="Arial" pitchFamily="34" charset="0"/>
                <a:cs typeface="Arial" pitchFamily="34" charset="0"/>
              </a:rPr>
              <a:t>E</a:t>
            </a:r>
            <a:r>
              <a:rPr lang="en-US" sz="2400" dirty="0">
                <a:latin typeface="Arial" pitchFamily="34" charset="0"/>
                <a:cs typeface="Arial" pitchFamily="34" charset="0"/>
              </a:rPr>
              <a:t>conomics</a:t>
            </a:r>
          </a:p>
          <a:p>
            <a:r>
              <a:rPr lang="en-US" sz="2400" b="1" dirty="0">
                <a:latin typeface="Arial" pitchFamily="34" charset="0"/>
                <a:cs typeface="Arial" pitchFamily="34" charset="0"/>
              </a:rPr>
              <a:t>E</a:t>
            </a:r>
            <a:r>
              <a:rPr lang="en-US" sz="2400" dirty="0">
                <a:latin typeface="Arial" pitchFamily="34" charset="0"/>
                <a:cs typeface="Arial" pitchFamily="34" charset="0"/>
              </a:rPr>
              <a:t>nvironment</a:t>
            </a:r>
          </a:p>
          <a:p>
            <a:r>
              <a:rPr lang="en-US" sz="2400" b="1" dirty="0">
                <a:latin typeface="Arial" pitchFamily="34" charset="0"/>
                <a:cs typeface="Arial" pitchFamily="34" charset="0"/>
              </a:rPr>
              <a:t>P</a:t>
            </a:r>
            <a:r>
              <a:rPr lang="en-US" sz="2400" dirty="0">
                <a:latin typeface="Arial" pitchFamily="34" charset="0"/>
                <a:cs typeface="Arial" pitchFamily="34" charset="0"/>
              </a:rPr>
              <a:t>olitics</a:t>
            </a:r>
          </a:p>
          <a:p>
            <a:r>
              <a:rPr lang="en-US" sz="2400" b="1" dirty="0">
                <a:latin typeface="Arial" pitchFamily="34" charset="0"/>
                <a:cs typeface="Arial" pitchFamily="34" charset="0"/>
              </a:rPr>
              <a:t>S</a:t>
            </a:r>
            <a:r>
              <a:rPr lang="en-US" sz="2400" dirty="0">
                <a:latin typeface="Arial" pitchFamily="34" charset="0"/>
                <a:cs typeface="Arial" pitchFamily="34" charset="0"/>
              </a:rPr>
              <a:t>ocial and </a:t>
            </a:r>
          </a:p>
          <a:p>
            <a:r>
              <a:rPr lang="en-US" sz="2400" b="1" dirty="0">
                <a:latin typeface="Arial" pitchFamily="34" charset="0"/>
                <a:cs typeface="Arial" pitchFamily="34" charset="0"/>
              </a:rPr>
              <a:t>S</a:t>
            </a:r>
            <a:r>
              <a:rPr lang="en-US" sz="2400" dirty="0">
                <a:latin typeface="Arial" pitchFamily="34" charset="0"/>
                <a:cs typeface="Arial" pitchFamily="34" charset="0"/>
              </a:rPr>
              <a:t>pecial Characteristics</a:t>
            </a:r>
          </a:p>
        </p:txBody>
      </p:sp>
      <p:sp>
        <p:nvSpPr>
          <p:cNvPr id="4" name="Footer Placeholder 3"/>
          <p:cNvSpPr>
            <a:spLocks noGrp="1"/>
          </p:cNvSpPr>
          <p:nvPr>
            <p:ph type="ftr" sz="quarter" idx="11"/>
          </p:nvPr>
        </p:nvSpPr>
        <p:spPr/>
        <p:txBody>
          <a:bodyPr/>
          <a:lstStyle/>
          <a:p>
            <a:r>
              <a:rPr lang="en-US"/>
              <a:t>NAFL Knowledge  &amp; Innovation Center </a:t>
            </a:r>
          </a:p>
        </p:txBody>
      </p:sp>
      <p:sp>
        <p:nvSpPr>
          <p:cNvPr id="5" name="Slide Number Placeholder 4"/>
          <p:cNvSpPr>
            <a:spLocks noGrp="1"/>
          </p:cNvSpPr>
          <p:nvPr>
            <p:ph type="sldNum" sz="quarter" idx="12"/>
          </p:nvPr>
        </p:nvSpPr>
        <p:spPr/>
        <p:txBody>
          <a:bodyPr/>
          <a:lstStyle/>
          <a:p>
            <a:fld id="{DF28FB93-0A08-4E7D-8E63-9EFA29F1E093}" type="slidenum">
              <a:rPr lang="en-CA" smtClean="0"/>
              <a:pPr/>
              <a:t>14</a:t>
            </a:fld>
            <a:endParaRPr lang="en-CA"/>
          </a:p>
        </p:txBody>
      </p:sp>
      <p:sp>
        <p:nvSpPr>
          <p:cNvPr id="6" name="TextBox 5"/>
          <p:cNvSpPr txBox="1"/>
          <p:nvPr/>
        </p:nvSpPr>
        <p:spPr>
          <a:xfrm>
            <a:off x="914400" y="1752600"/>
            <a:ext cx="3505200" cy="830997"/>
          </a:xfrm>
          <a:prstGeom prst="rect">
            <a:avLst/>
          </a:prstGeom>
          <a:noFill/>
        </p:spPr>
        <p:txBody>
          <a:bodyPr wrap="square" rtlCol="0">
            <a:spAutoFit/>
          </a:bodyPr>
          <a:lstStyle/>
          <a:p>
            <a:r>
              <a:rPr lang="en-US" sz="2400" b="1" dirty="0">
                <a:solidFill>
                  <a:schemeClr val="bg1"/>
                </a:solidFill>
                <a:latin typeface="Arial" pitchFamily="34" charset="0"/>
                <a:cs typeface="Arial" pitchFamily="34" charset="0"/>
              </a:rPr>
              <a:t>CREEEPSS</a:t>
            </a:r>
          </a:p>
          <a:p>
            <a:pPr algn="ctr"/>
            <a:endParaRPr lang="en-CA" sz="2400" dirty="0">
              <a:solidFill>
                <a:schemeClr val="bg1"/>
              </a:solidFill>
            </a:endParaRPr>
          </a:p>
        </p:txBody>
      </p:sp>
    </p:spTree>
    <p:extLst>
      <p:ext uri="{BB962C8B-B14F-4D97-AF65-F5344CB8AC3E}">
        <p14:creationId xmlns:p14="http://schemas.microsoft.com/office/powerpoint/2010/main" val="130386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Overview of International Trade</a:t>
            </a:r>
            <a:endParaRPr lang="en-CA" sz="4800" dirty="0"/>
          </a:p>
        </p:txBody>
      </p:sp>
      <p:sp>
        <p:nvSpPr>
          <p:cNvPr id="3" name="Content Placeholder 2"/>
          <p:cNvSpPr>
            <a:spLocks noGrp="1"/>
          </p:cNvSpPr>
          <p:nvPr>
            <p:ph idx="1"/>
          </p:nvPr>
        </p:nvSpPr>
        <p:spPr>
          <a:xfrm>
            <a:off x="533400" y="1752600"/>
            <a:ext cx="7658100" cy="4038601"/>
          </a:xfrm>
        </p:spPr>
        <p:txBody>
          <a:bodyPr/>
          <a:lstStyle/>
          <a:p>
            <a:pPr>
              <a:spcBef>
                <a:spcPts val="600"/>
              </a:spcBef>
              <a:spcAft>
                <a:spcPts val="600"/>
              </a:spcAft>
              <a:buNone/>
            </a:pPr>
            <a:r>
              <a:rPr lang="en-US" sz="2400" b="1" dirty="0">
                <a:latin typeface="Arial" pitchFamily="34" charset="0"/>
                <a:cs typeface="Arial" pitchFamily="34" charset="0"/>
              </a:rPr>
              <a:t>The parties:</a:t>
            </a:r>
          </a:p>
          <a:p>
            <a:pPr marL="360363" lvl="1" indent="-360363">
              <a:spcBef>
                <a:spcPts val="600"/>
              </a:spcBef>
              <a:spcAft>
                <a:spcPts val="600"/>
              </a:spcAft>
            </a:pPr>
            <a:r>
              <a:rPr lang="en-CA" sz="2400" dirty="0">
                <a:latin typeface="Arial" pitchFamily="34" charset="0"/>
                <a:cs typeface="Arial" pitchFamily="34" charset="0"/>
              </a:rPr>
              <a:t>The exporter</a:t>
            </a:r>
            <a:endParaRPr lang="en-US" sz="2400" dirty="0">
              <a:latin typeface="Arial" pitchFamily="34" charset="0"/>
              <a:cs typeface="Arial" pitchFamily="34" charset="0"/>
            </a:endParaRPr>
          </a:p>
          <a:p>
            <a:pPr marL="360363" lvl="1" indent="-360363">
              <a:spcBef>
                <a:spcPts val="600"/>
              </a:spcBef>
              <a:spcAft>
                <a:spcPts val="600"/>
              </a:spcAft>
            </a:pPr>
            <a:r>
              <a:rPr lang="en-CA" sz="2400" dirty="0">
                <a:latin typeface="Arial" pitchFamily="34" charset="0"/>
                <a:cs typeface="Arial" pitchFamily="34" charset="0"/>
              </a:rPr>
              <a:t>The importer</a:t>
            </a:r>
            <a:endParaRPr lang="en-US" sz="2400" dirty="0">
              <a:latin typeface="Arial" pitchFamily="34" charset="0"/>
              <a:cs typeface="Arial" pitchFamily="34" charset="0"/>
            </a:endParaRPr>
          </a:p>
          <a:p>
            <a:pPr marL="360363" lvl="1" indent="-360363">
              <a:spcBef>
                <a:spcPts val="600"/>
              </a:spcBef>
              <a:spcAft>
                <a:spcPts val="600"/>
              </a:spcAft>
            </a:pPr>
            <a:r>
              <a:rPr lang="en-CA" sz="2400" dirty="0">
                <a:latin typeface="Arial" pitchFamily="34" charset="0"/>
                <a:cs typeface="Arial" pitchFamily="34" charset="0"/>
              </a:rPr>
              <a:t>The freight forwarder</a:t>
            </a:r>
            <a:endParaRPr lang="en-US" sz="2400" dirty="0">
              <a:latin typeface="Arial" pitchFamily="34" charset="0"/>
              <a:cs typeface="Arial" pitchFamily="34" charset="0"/>
            </a:endParaRPr>
          </a:p>
          <a:p>
            <a:pPr marL="360363" lvl="1" indent="-360363">
              <a:spcBef>
                <a:spcPts val="600"/>
              </a:spcBef>
              <a:spcAft>
                <a:spcPts val="600"/>
              </a:spcAft>
            </a:pPr>
            <a:r>
              <a:rPr lang="en-CA" sz="2400" dirty="0">
                <a:latin typeface="Arial" pitchFamily="34" charset="0"/>
                <a:cs typeface="Arial" pitchFamily="34" charset="0"/>
              </a:rPr>
              <a:t>The carrier</a:t>
            </a:r>
            <a:endParaRPr lang="en-US" sz="2400" dirty="0">
              <a:latin typeface="Arial" pitchFamily="34" charset="0"/>
              <a:cs typeface="Arial" pitchFamily="34" charset="0"/>
            </a:endParaRPr>
          </a:p>
          <a:p>
            <a:pPr marL="360363" lvl="1" indent="-360363">
              <a:spcBef>
                <a:spcPts val="600"/>
              </a:spcBef>
              <a:spcAft>
                <a:spcPts val="600"/>
              </a:spcAft>
            </a:pPr>
            <a:r>
              <a:rPr lang="en-CA" sz="2400" dirty="0">
                <a:latin typeface="Arial" pitchFamily="34" charset="0"/>
                <a:cs typeface="Arial" pitchFamily="34" charset="0"/>
              </a:rPr>
              <a:t>The bank(s)</a:t>
            </a:r>
            <a:endParaRPr lang="en-US" sz="2400" dirty="0">
              <a:latin typeface="Arial" pitchFamily="34" charset="0"/>
              <a:cs typeface="Arial" pitchFamily="34" charset="0"/>
            </a:endParaRPr>
          </a:p>
          <a:p>
            <a:pPr marL="360363" lvl="1" indent="-360363">
              <a:spcBef>
                <a:spcPts val="600"/>
              </a:spcBef>
              <a:spcAft>
                <a:spcPts val="600"/>
              </a:spcAft>
            </a:pPr>
            <a:r>
              <a:rPr lang="en-CA" sz="2400" dirty="0">
                <a:latin typeface="Arial" pitchFamily="34" charset="0"/>
                <a:cs typeface="Arial" pitchFamily="34" charset="0"/>
              </a:rPr>
              <a:t>The government(s)</a:t>
            </a:r>
            <a:endParaRPr lang="en-CA"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r>
              <a:rPr lang="en-US"/>
              <a:t>NAFL Knowledge  &amp; Innovation Center </a:t>
            </a:r>
          </a:p>
        </p:txBody>
      </p:sp>
      <p:sp>
        <p:nvSpPr>
          <p:cNvPr id="5" name="Slide Number Placeholder 4"/>
          <p:cNvSpPr>
            <a:spLocks noGrp="1"/>
          </p:cNvSpPr>
          <p:nvPr>
            <p:ph type="sldNum" sz="quarter" idx="12"/>
          </p:nvPr>
        </p:nvSpPr>
        <p:spPr/>
        <p:txBody>
          <a:bodyPr/>
          <a:lstStyle/>
          <a:p>
            <a:fld id="{DF28FB93-0A08-4E7D-8E63-9EFA29F1E093}" type="slidenum">
              <a:rPr lang="en-CA" smtClean="0"/>
              <a:pPr/>
              <a:t>15</a:t>
            </a:fld>
            <a:endParaRPr lang="en-CA"/>
          </a:p>
        </p:txBody>
      </p:sp>
      <p:pic>
        <p:nvPicPr>
          <p:cNvPr id="6" name="Picture 5" descr="j0290298"/>
          <p:cNvPicPr/>
          <p:nvPr/>
        </p:nvPicPr>
        <p:blipFill>
          <a:blip r:embed="rId2" cstate="print">
            <a:grayscl/>
          </a:blip>
          <a:srcRect/>
          <a:stretch>
            <a:fillRect/>
          </a:stretch>
        </p:blipFill>
        <p:spPr bwMode="auto">
          <a:xfrm>
            <a:off x="4343400" y="1752600"/>
            <a:ext cx="1872208" cy="1296144"/>
          </a:xfrm>
          <a:prstGeom prst="rect">
            <a:avLst/>
          </a:prstGeom>
          <a:solidFill>
            <a:srgbClr val="FF0000"/>
          </a:solidFill>
          <a:ln w="9525">
            <a:noFill/>
            <a:miter lim="800000"/>
            <a:headEnd/>
            <a:tailEnd/>
          </a:ln>
        </p:spPr>
      </p:pic>
      <p:pic>
        <p:nvPicPr>
          <p:cNvPr id="7" name="Picture 6" descr="j0311310"/>
          <p:cNvPicPr/>
          <p:nvPr/>
        </p:nvPicPr>
        <p:blipFill>
          <a:blip r:embed="rId3" cstate="print">
            <a:grayscl/>
          </a:blip>
          <a:srcRect/>
          <a:stretch>
            <a:fillRect/>
          </a:stretch>
        </p:blipFill>
        <p:spPr bwMode="auto">
          <a:xfrm>
            <a:off x="6934200" y="1752600"/>
            <a:ext cx="1872208" cy="1296144"/>
          </a:xfrm>
          <a:prstGeom prst="rect">
            <a:avLst/>
          </a:prstGeom>
          <a:solidFill>
            <a:srgbClr val="92D050"/>
          </a:solidFill>
          <a:ln w="9525">
            <a:noFill/>
            <a:miter lim="800000"/>
            <a:headEnd/>
            <a:tailEnd/>
          </a:ln>
        </p:spPr>
      </p:pic>
      <p:pic>
        <p:nvPicPr>
          <p:cNvPr id="8" name="Picture 7" descr="http://t2.gstatic.com/images?q=tbn:1zrOIs6PZRSzgM:http://www.abettercity.org/images/sustainability/Business_People_In_Front_Of_A_Green_Map.jpg">
            <a:hlinkClick r:id="rId4"/>
          </p:cNvPr>
          <p:cNvPicPr/>
          <p:nvPr/>
        </p:nvPicPr>
        <p:blipFill>
          <a:blip r:embed="rId5" cstate="print">
            <a:grayscl/>
          </a:blip>
          <a:srcRect/>
          <a:stretch>
            <a:fillRect/>
          </a:stretch>
        </p:blipFill>
        <p:spPr bwMode="auto">
          <a:xfrm>
            <a:off x="4572000" y="3200400"/>
            <a:ext cx="1800200" cy="1368152"/>
          </a:xfrm>
          <a:prstGeom prst="rect">
            <a:avLst/>
          </a:prstGeom>
          <a:noFill/>
          <a:ln w="76200">
            <a:solidFill>
              <a:srgbClr val="00B0F0"/>
            </a:solidFill>
            <a:miter lim="800000"/>
            <a:headEnd/>
            <a:tailEnd/>
          </a:ln>
        </p:spPr>
      </p:pic>
      <p:pic>
        <p:nvPicPr>
          <p:cNvPr id="9" name="Picture 8" descr="http://www.mysoftdata.com/stslax/images/Freight%20Forwarding.jpg"/>
          <p:cNvPicPr/>
          <p:nvPr/>
        </p:nvPicPr>
        <p:blipFill>
          <a:blip r:embed="rId6" cstate="print">
            <a:grayscl/>
          </a:blip>
          <a:srcRect/>
          <a:stretch>
            <a:fillRect/>
          </a:stretch>
        </p:blipFill>
        <p:spPr bwMode="auto">
          <a:xfrm flipH="1">
            <a:off x="6867278" y="3192494"/>
            <a:ext cx="1901552" cy="1376058"/>
          </a:xfrm>
          <a:prstGeom prst="rect">
            <a:avLst/>
          </a:prstGeom>
          <a:noFill/>
          <a:ln w="9525">
            <a:noFill/>
            <a:miter lim="800000"/>
            <a:headEnd/>
            <a:tailEnd/>
          </a:ln>
        </p:spPr>
      </p:pic>
      <p:pic>
        <p:nvPicPr>
          <p:cNvPr id="10" name="ipfgphFj0w3iewDzM:" descr="http://t1.gstatic.com/images?q=tbn:gphFj0w3iewDzM:http://users.skynet.be/spotterfreak/images/Customs.jpg">
            <a:hlinkClick r:id="rId7"/>
          </p:cNvPr>
          <p:cNvPicPr/>
          <p:nvPr/>
        </p:nvPicPr>
        <p:blipFill>
          <a:blip r:embed="rId8" cstate="print"/>
          <a:srcRect/>
          <a:stretch>
            <a:fillRect/>
          </a:stretch>
        </p:blipFill>
        <p:spPr bwMode="auto">
          <a:xfrm>
            <a:off x="4572000" y="4800600"/>
            <a:ext cx="1800200" cy="1440160"/>
          </a:xfrm>
          <a:prstGeom prst="rect">
            <a:avLst/>
          </a:prstGeom>
          <a:solidFill>
            <a:srgbClr val="FFC000"/>
          </a:solidFill>
          <a:ln w="9525">
            <a:noFill/>
            <a:miter lim="800000"/>
            <a:headEnd/>
            <a:tailEnd/>
          </a:ln>
        </p:spPr>
      </p:pic>
      <p:pic>
        <p:nvPicPr>
          <p:cNvPr id="11" name="Picture 10" descr="j0351876"/>
          <p:cNvPicPr/>
          <p:nvPr/>
        </p:nvPicPr>
        <p:blipFill>
          <a:blip r:embed="rId9" cstate="print">
            <a:grayscl/>
          </a:blip>
          <a:srcRect/>
          <a:stretch>
            <a:fillRect/>
          </a:stretch>
        </p:blipFill>
        <p:spPr bwMode="auto">
          <a:xfrm>
            <a:off x="6998607" y="4568552"/>
            <a:ext cx="1944216" cy="1368152"/>
          </a:xfrm>
          <a:prstGeom prst="rect">
            <a:avLst/>
          </a:prstGeom>
          <a:solidFill>
            <a:srgbClr val="FFC000"/>
          </a:solidFill>
          <a:ln w="9525">
            <a:noFill/>
            <a:miter lim="800000"/>
            <a:headEnd/>
            <a:tailEnd/>
          </a:ln>
        </p:spPr>
      </p:pic>
    </p:spTree>
    <p:extLst>
      <p:ext uri="{BB962C8B-B14F-4D97-AF65-F5344CB8AC3E}">
        <p14:creationId xmlns:p14="http://schemas.microsoft.com/office/powerpoint/2010/main" val="3035880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Overview of International Trade</a:t>
            </a:r>
            <a:endParaRPr lang="en-CA" sz="4800" dirty="0"/>
          </a:p>
        </p:txBody>
      </p:sp>
      <p:sp>
        <p:nvSpPr>
          <p:cNvPr id="3" name="Content Placeholder 2"/>
          <p:cNvSpPr>
            <a:spLocks noGrp="1"/>
          </p:cNvSpPr>
          <p:nvPr>
            <p:ph idx="1"/>
          </p:nvPr>
        </p:nvSpPr>
        <p:spPr>
          <a:xfrm>
            <a:off x="990600" y="1981200"/>
            <a:ext cx="7239000" cy="3200400"/>
          </a:xfrm>
        </p:spPr>
        <p:txBody>
          <a:bodyPr/>
          <a:lstStyle/>
          <a:p>
            <a:pPr>
              <a:lnSpc>
                <a:spcPct val="120000"/>
              </a:lnSpc>
              <a:spcBef>
                <a:spcPts val="600"/>
              </a:spcBef>
              <a:spcAft>
                <a:spcPts val="600"/>
              </a:spcAft>
              <a:buNone/>
            </a:pPr>
            <a:r>
              <a:rPr lang="en-US" sz="2400" b="1" dirty="0">
                <a:latin typeface="Arial" pitchFamily="34" charset="0"/>
                <a:cs typeface="Arial" pitchFamily="34" charset="0"/>
              </a:rPr>
              <a:t>The Process:</a:t>
            </a:r>
          </a:p>
          <a:p>
            <a:pPr marL="514350" indent="-514350">
              <a:lnSpc>
                <a:spcPct val="120000"/>
              </a:lnSpc>
              <a:spcBef>
                <a:spcPts val="600"/>
              </a:spcBef>
              <a:spcAft>
                <a:spcPts val="600"/>
              </a:spcAft>
              <a:buFont typeface="+mj-lt"/>
              <a:buAutoNum type="arabicPeriod"/>
            </a:pPr>
            <a:r>
              <a:rPr lang="en-US" dirty="0">
                <a:latin typeface="Arial" pitchFamily="34" charset="0"/>
                <a:cs typeface="Arial" pitchFamily="34" charset="0"/>
              </a:rPr>
              <a:t>Understanding the terms of sale and terms of delivery between the seller and the buyer</a:t>
            </a:r>
          </a:p>
          <a:p>
            <a:pPr marL="514350" indent="-514350">
              <a:lnSpc>
                <a:spcPct val="120000"/>
              </a:lnSpc>
              <a:spcBef>
                <a:spcPts val="600"/>
              </a:spcBef>
              <a:spcAft>
                <a:spcPts val="600"/>
              </a:spcAft>
              <a:buFont typeface="+mj-lt"/>
              <a:buAutoNum type="arabicPeriod"/>
            </a:pPr>
            <a:r>
              <a:rPr lang="en-US" dirty="0">
                <a:latin typeface="Arial" pitchFamily="34" charset="0"/>
                <a:cs typeface="Arial" pitchFamily="34" charset="0"/>
              </a:rPr>
              <a:t>Choosing the right of mode and route of transport</a:t>
            </a:r>
          </a:p>
          <a:p>
            <a:pPr marL="514350" indent="-514350">
              <a:lnSpc>
                <a:spcPct val="120000"/>
              </a:lnSpc>
              <a:spcBef>
                <a:spcPts val="600"/>
              </a:spcBef>
              <a:spcAft>
                <a:spcPts val="600"/>
              </a:spcAft>
              <a:buFont typeface="+mj-lt"/>
              <a:buAutoNum type="arabicPeriod"/>
            </a:pPr>
            <a:r>
              <a:rPr lang="en-US" dirty="0">
                <a:latin typeface="Arial" pitchFamily="34" charset="0"/>
                <a:cs typeface="Arial" pitchFamily="34" charset="0"/>
              </a:rPr>
              <a:t>Preparing and submitting accurate and appropriate information, completing documentation requirements</a:t>
            </a:r>
          </a:p>
        </p:txBody>
      </p:sp>
      <p:sp>
        <p:nvSpPr>
          <p:cNvPr id="4" name="Footer Placeholder 3"/>
          <p:cNvSpPr>
            <a:spLocks noGrp="1"/>
          </p:cNvSpPr>
          <p:nvPr>
            <p:ph type="ftr" sz="quarter" idx="11"/>
          </p:nvPr>
        </p:nvSpPr>
        <p:spPr/>
        <p:txBody>
          <a:bodyPr/>
          <a:lstStyle/>
          <a:p>
            <a:r>
              <a:rPr lang="en-US"/>
              <a:t>NAFL Knowledge  &amp; Innovation Center </a:t>
            </a:r>
          </a:p>
        </p:txBody>
      </p:sp>
      <p:sp>
        <p:nvSpPr>
          <p:cNvPr id="5" name="Slide Number Placeholder 4"/>
          <p:cNvSpPr>
            <a:spLocks noGrp="1"/>
          </p:cNvSpPr>
          <p:nvPr>
            <p:ph type="sldNum" sz="quarter" idx="12"/>
          </p:nvPr>
        </p:nvSpPr>
        <p:spPr/>
        <p:txBody>
          <a:bodyPr/>
          <a:lstStyle/>
          <a:p>
            <a:fld id="{DF28FB93-0A08-4E7D-8E63-9EFA29F1E093}" type="slidenum">
              <a:rPr lang="en-CA" smtClean="0"/>
              <a:pPr/>
              <a:t>16</a:t>
            </a:fld>
            <a:endParaRPr lang="en-CA"/>
          </a:p>
        </p:txBody>
      </p:sp>
    </p:spTree>
    <p:extLst>
      <p:ext uri="{BB962C8B-B14F-4D97-AF65-F5344CB8AC3E}">
        <p14:creationId xmlns:p14="http://schemas.microsoft.com/office/powerpoint/2010/main" val="2007057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Overview of International Trade</a:t>
            </a:r>
            <a:endParaRPr lang="en-CA" sz="4800" dirty="0"/>
          </a:p>
        </p:txBody>
      </p:sp>
      <p:sp>
        <p:nvSpPr>
          <p:cNvPr id="3" name="Content Placeholder 2"/>
          <p:cNvSpPr>
            <a:spLocks noGrp="1"/>
          </p:cNvSpPr>
          <p:nvPr>
            <p:ph idx="1"/>
          </p:nvPr>
        </p:nvSpPr>
        <p:spPr>
          <a:xfrm>
            <a:off x="533400" y="1676400"/>
            <a:ext cx="8077200" cy="4114801"/>
          </a:xfrm>
        </p:spPr>
        <p:txBody>
          <a:bodyPr>
            <a:noAutofit/>
          </a:bodyPr>
          <a:lstStyle/>
          <a:p>
            <a:pPr>
              <a:lnSpc>
                <a:spcPct val="120000"/>
              </a:lnSpc>
              <a:spcBef>
                <a:spcPts val="500"/>
              </a:spcBef>
              <a:spcAft>
                <a:spcPts val="500"/>
              </a:spcAft>
            </a:pPr>
            <a:r>
              <a:rPr lang="en-US" dirty="0">
                <a:latin typeface="Arial" pitchFamily="34" charset="0"/>
                <a:cs typeface="Arial" pitchFamily="34" charset="0"/>
              </a:rPr>
              <a:t>Buyer and Seller: Negotiating the Sales Contract</a:t>
            </a:r>
          </a:p>
          <a:p>
            <a:pPr lvl="1">
              <a:lnSpc>
                <a:spcPct val="120000"/>
              </a:lnSpc>
              <a:spcBef>
                <a:spcPts val="500"/>
              </a:spcBef>
              <a:spcAft>
                <a:spcPts val="500"/>
              </a:spcAft>
            </a:pPr>
            <a:r>
              <a:rPr lang="en-US" dirty="0">
                <a:latin typeface="Arial" pitchFamily="34" charset="0"/>
                <a:cs typeface="Arial" pitchFamily="34" charset="0"/>
              </a:rPr>
              <a:t>Terms of Payment:  How and when the buyer will pay the seller</a:t>
            </a:r>
          </a:p>
          <a:p>
            <a:pPr lvl="1">
              <a:lnSpc>
                <a:spcPct val="120000"/>
              </a:lnSpc>
              <a:spcBef>
                <a:spcPts val="500"/>
              </a:spcBef>
              <a:spcAft>
                <a:spcPts val="500"/>
              </a:spcAft>
            </a:pPr>
            <a:r>
              <a:rPr lang="en-US" dirty="0">
                <a:latin typeface="Arial" pitchFamily="34" charset="0"/>
                <a:cs typeface="Arial" pitchFamily="34" charset="0"/>
              </a:rPr>
              <a:t>Terms of Delivery (Incoterms): Who bears risk, responsibility and cost for shipping the goods</a:t>
            </a:r>
          </a:p>
          <a:p>
            <a:pPr>
              <a:lnSpc>
                <a:spcPct val="120000"/>
              </a:lnSpc>
              <a:spcBef>
                <a:spcPts val="500"/>
              </a:spcBef>
              <a:spcAft>
                <a:spcPts val="500"/>
              </a:spcAft>
            </a:pPr>
            <a:r>
              <a:rPr lang="en-US" dirty="0">
                <a:latin typeface="Arial" pitchFamily="34" charset="0"/>
                <a:cs typeface="Arial" pitchFamily="34" charset="0"/>
              </a:rPr>
              <a:t>Forwarder and Carrier: Moving the Goods and Information</a:t>
            </a:r>
          </a:p>
          <a:p>
            <a:pPr lvl="1">
              <a:lnSpc>
                <a:spcPct val="120000"/>
              </a:lnSpc>
              <a:spcBef>
                <a:spcPts val="500"/>
              </a:spcBef>
              <a:spcAft>
                <a:spcPts val="500"/>
              </a:spcAft>
            </a:pPr>
            <a:r>
              <a:rPr lang="en-US" dirty="0">
                <a:latin typeface="Arial" pitchFamily="34" charset="0"/>
                <a:cs typeface="Arial" pitchFamily="34" charset="0"/>
              </a:rPr>
              <a:t>Ocean/ air/ truck + cartage, loading , crating, consolidation, export declarations, tracking</a:t>
            </a:r>
          </a:p>
          <a:p>
            <a:pPr>
              <a:lnSpc>
                <a:spcPct val="120000"/>
              </a:lnSpc>
              <a:spcBef>
                <a:spcPts val="500"/>
              </a:spcBef>
              <a:spcAft>
                <a:spcPts val="500"/>
              </a:spcAft>
            </a:pPr>
            <a:r>
              <a:rPr lang="en-US" dirty="0">
                <a:latin typeface="Arial" pitchFamily="34" charset="0"/>
                <a:cs typeface="Arial" pitchFamily="34" charset="0"/>
              </a:rPr>
              <a:t>Forwarder and Customs Broker: Customs Clearance and Delivery</a:t>
            </a:r>
          </a:p>
          <a:p>
            <a:pPr lvl="1">
              <a:lnSpc>
                <a:spcPct val="120000"/>
              </a:lnSpc>
              <a:spcBef>
                <a:spcPts val="500"/>
              </a:spcBef>
              <a:spcAft>
                <a:spcPts val="500"/>
              </a:spcAft>
            </a:pPr>
            <a:r>
              <a:rPr lang="en-US" dirty="0">
                <a:latin typeface="Arial" pitchFamily="34" charset="0"/>
                <a:cs typeface="Arial" pitchFamily="34" charset="0"/>
              </a:rPr>
              <a:t>Deconsolidation, customs clearance, delivery</a:t>
            </a:r>
          </a:p>
          <a:p>
            <a:endParaRPr lang="en-CA" sz="11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r>
              <a:rPr lang="en-US"/>
              <a:t>NAFL Knowledge  &amp; Innovation Center </a:t>
            </a:r>
          </a:p>
        </p:txBody>
      </p:sp>
      <p:sp>
        <p:nvSpPr>
          <p:cNvPr id="5" name="Slide Number Placeholder 4"/>
          <p:cNvSpPr>
            <a:spLocks noGrp="1"/>
          </p:cNvSpPr>
          <p:nvPr>
            <p:ph type="sldNum" sz="quarter" idx="12"/>
          </p:nvPr>
        </p:nvSpPr>
        <p:spPr/>
        <p:txBody>
          <a:bodyPr/>
          <a:lstStyle/>
          <a:p>
            <a:fld id="{DF28FB93-0A08-4E7D-8E63-9EFA29F1E093}" type="slidenum">
              <a:rPr lang="en-CA" smtClean="0"/>
              <a:pPr/>
              <a:t>17</a:t>
            </a:fld>
            <a:endParaRPr lang="en-CA"/>
          </a:p>
        </p:txBody>
      </p:sp>
    </p:spTree>
    <p:extLst>
      <p:ext uri="{BB962C8B-B14F-4D97-AF65-F5344CB8AC3E}">
        <p14:creationId xmlns:p14="http://schemas.microsoft.com/office/powerpoint/2010/main" val="1400033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Conclusion</a:t>
            </a:r>
            <a:endParaRPr lang="en-CA" sz="4800" dirty="0"/>
          </a:p>
        </p:txBody>
      </p:sp>
      <p:sp>
        <p:nvSpPr>
          <p:cNvPr id="3" name="Content Placeholder 2"/>
          <p:cNvSpPr>
            <a:spLocks noGrp="1"/>
          </p:cNvSpPr>
          <p:nvPr>
            <p:ph idx="1"/>
          </p:nvPr>
        </p:nvSpPr>
        <p:spPr/>
        <p:txBody>
          <a:bodyPr/>
          <a:lstStyle/>
          <a:p>
            <a:pPr marL="0" indent="0">
              <a:spcBef>
                <a:spcPts val="600"/>
              </a:spcBef>
              <a:spcAft>
                <a:spcPts val="600"/>
              </a:spcAft>
              <a:buNone/>
            </a:pPr>
            <a:r>
              <a:rPr lang="en-US" sz="2400" b="1" dirty="0">
                <a:latin typeface="Arial" pitchFamily="34" charset="0"/>
                <a:cs typeface="Arial" pitchFamily="34" charset="0"/>
              </a:rPr>
              <a:t>Designing solutions - freight forwarders offer every service involved in the: </a:t>
            </a:r>
          </a:p>
          <a:p>
            <a:pPr marL="360363" lvl="1" indent="-360363">
              <a:spcBef>
                <a:spcPts val="600"/>
              </a:spcBef>
              <a:spcAft>
                <a:spcPts val="600"/>
              </a:spcAft>
            </a:pPr>
            <a:r>
              <a:rPr lang="en-US" sz="2400" dirty="0">
                <a:latin typeface="Arial" pitchFamily="34" charset="0"/>
                <a:cs typeface="Arial" pitchFamily="34" charset="0"/>
              </a:rPr>
              <a:t>Physical movement of goods</a:t>
            </a:r>
          </a:p>
          <a:p>
            <a:pPr marL="360363" lvl="1" indent="-360363">
              <a:spcBef>
                <a:spcPts val="600"/>
              </a:spcBef>
              <a:spcAft>
                <a:spcPts val="600"/>
              </a:spcAft>
            </a:pPr>
            <a:r>
              <a:rPr lang="en-US" sz="2400" dirty="0">
                <a:latin typeface="Arial" pitchFamily="34" charset="0"/>
                <a:cs typeface="Arial" pitchFamily="34" charset="0"/>
              </a:rPr>
              <a:t>Preparation of documentation </a:t>
            </a:r>
          </a:p>
          <a:p>
            <a:pPr marL="360363" lvl="1" indent="-360363">
              <a:spcBef>
                <a:spcPts val="600"/>
              </a:spcBef>
              <a:spcAft>
                <a:spcPts val="600"/>
              </a:spcAft>
            </a:pPr>
            <a:r>
              <a:rPr lang="en-US" sz="2400" dirty="0">
                <a:latin typeface="Arial" pitchFamily="34" charset="0"/>
                <a:cs typeface="Arial" pitchFamily="34" charset="0"/>
              </a:rPr>
              <a:t>Transfer of required data  </a:t>
            </a:r>
          </a:p>
          <a:p>
            <a:endParaRPr lang="en-CA"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r>
              <a:rPr lang="en-US"/>
              <a:t>NAFL Knowledge  &amp; Innovation Center </a:t>
            </a:r>
          </a:p>
        </p:txBody>
      </p:sp>
      <p:sp>
        <p:nvSpPr>
          <p:cNvPr id="5" name="Slide Number Placeholder 4"/>
          <p:cNvSpPr>
            <a:spLocks noGrp="1"/>
          </p:cNvSpPr>
          <p:nvPr>
            <p:ph type="sldNum" sz="quarter" idx="12"/>
          </p:nvPr>
        </p:nvSpPr>
        <p:spPr/>
        <p:txBody>
          <a:bodyPr/>
          <a:lstStyle/>
          <a:p>
            <a:fld id="{DF28FB93-0A08-4E7D-8E63-9EFA29F1E093}" type="slidenum">
              <a:rPr lang="en-CA" smtClean="0"/>
              <a:pPr/>
              <a:t>18</a:t>
            </a:fld>
            <a:endParaRPr lang="en-CA"/>
          </a:p>
        </p:txBody>
      </p:sp>
    </p:spTree>
    <p:extLst>
      <p:ext uri="{BB962C8B-B14F-4D97-AF65-F5344CB8AC3E}">
        <p14:creationId xmlns:p14="http://schemas.microsoft.com/office/powerpoint/2010/main" val="1584546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Preparation and Homework</a:t>
            </a:r>
            <a:endParaRPr lang="en-CA" sz="4800" dirty="0"/>
          </a:p>
        </p:txBody>
      </p:sp>
      <p:sp>
        <p:nvSpPr>
          <p:cNvPr id="3" name="Content Placeholder 2"/>
          <p:cNvSpPr>
            <a:spLocks noGrp="1"/>
          </p:cNvSpPr>
          <p:nvPr>
            <p:ph idx="1"/>
          </p:nvPr>
        </p:nvSpPr>
        <p:spPr/>
        <p:txBody>
          <a:bodyPr/>
          <a:lstStyle/>
          <a:p>
            <a:pPr>
              <a:spcBef>
                <a:spcPts val="600"/>
              </a:spcBef>
              <a:spcAft>
                <a:spcPts val="600"/>
              </a:spcAft>
            </a:pPr>
            <a:r>
              <a:rPr lang="en-US" sz="2400" dirty="0">
                <a:latin typeface="Arial" pitchFamily="34" charset="0"/>
                <a:cs typeface="Arial" pitchFamily="34" charset="0"/>
              </a:rPr>
              <a:t>Read the textbook to the end of Transportation Geography</a:t>
            </a:r>
          </a:p>
          <a:p>
            <a:pPr>
              <a:spcBef>
                <a:spcPts val="600"/>
              </a:spcBef>
              <a:spcAft>
                <a:spcPts val="600"/>
              </a:spcAft>
            </a:pPr>
            <a:endParaRPr lang="en-US" sz="2400" dirty="0">
              <a:latin typeface="Arial" pitchFamily="34" charset="0"/>
              <a:cs typeface="Arial" pitchFamily="34" charset="0"/>
            </a:endParaRPr>
          </a:p>
          <a:p>
            <a:pPr>
              <a:spcBef>
                <a:spcPts val="600"/>
              </a:spcBef>
              <a:spcAft>
                <a:spcPts val="600"/>
              </a:spcAft>
            </a:pPr>
            <a:r>
              <a:rPr lang="en-US" sz="2400" dirty="0">
                <a:latin typeface="Arial" pitchFamily="34" charset="0"/>
                <a:cs typeface="Arial" pitchFamily="34" charset="0"/>
              </a:rPr>
              <a:t>Complete the homework assignments for Introduction and Understanding Freight Forwarding</a:t>
            </a:r>
          </a:p>
          <a:p>
            <a:endParaRPr lang="en-CA" dirty="0"/>
          </a:p>
        </p:txBody>
      </p:sp>
      <p:sp>
        <p:nvSpPr>
          <p:cNvPr id="4" name="Footer Placeholder 3"/>
          <p:cNvSpPr>
            <a:spLocks noGrp="1"/>
          </p:cNvSpPr>
          <p:nvPr>
            <p:ph type="ftr" sz="quarter" idx="11"/>
          </p:nvPr>
        </p:nvSpPr>
        <p:spPr/>
        <p:txBody>
          <a:bodyPr/>
          <a:lstStyle/>
          <a:p>
            <a:r>
              <a:rPr lang="en-US"/>
              <a:t>NAFL Knowledge  &amp; Innovation Center </a:t>
            </a:r>
          </a:p>
        </p:txBody>
      </p:sp>
      <p:sp>
        <p:nvSpPr>
          <p:cNvPr id="5" name="Slide Number Placeholder 4"/>
          <p:cNvSpPr>
            <a:spLocks noGrp="1"/>
          </p:cNvSpPr>
          <p:nvPr>
            <p:ph type="sldNum" sz="quarter" idx="12"/>
          </p:nvPr>
        </p:nvSpPr>
        <p:spPr/>
        <p:txBody>
          <a:bodyPr/>
          <a:lstStyle/>
          <a:p>
            <a:fld id="{DF28FB93-0A08-4E7D-8E63-9EFA29F1E093}" type="slidenum">
              <a:rPr lang="en-CA" smtClean="0"/>
              <a:pPr/>
              <a:t>19</a:t>
            </a:fld>
            <a:endParaRPr lang="en-CA"/>
          </a:p>
        </p:txBody>
      </p:sp>
    </p:spTree>
    <p:extLst>
      <p:ext uri="{BB962C8B-B14F-4D97-AF65-F5344CB8AC3E}">
        <p14:creationId xmlns:p14="http://schemas.microsoft.com/office/powerpoint/2010/main" val="233234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2F7AB-57D6-403E-9A49-D13EA311C0C1}"/>
              </a:ext>
            </a:extLst>
          </p:cNvPr>
          <p:cNvSpPr>
            <a:spLocks noGrp="1"/>
          </p:cNvSpPr>
          <p:nvPr>
            <p:ph type="title"/>
          </p:nvPr>
        </p:nvSpPr>
        <p:spPr/>
        <p:txBody>
          <a:bodyPr/>
          <a:lstStyle/>
          <a:p>
            <a:r>
              <a:rPr lang="en-US" dirty="0"/>
              <a:t>Introduce Yourself  </a:t>
            </a:r>
          </a:p>
        </p:txBody>
      </p:sp>
      <p:sp>
        <p:nvSpPr>
          <p:cNvPr id="3" name="Content Placeholder 2">
            <a:extLst>
              <a:ext uri="{FF2B5EF4-FFF2-40B4-BE49-F238E27FC236}">
                <a16:creationId xmlns:a16="http://schemas.microsoft.com/office/drawing/2014/main" id="{694E8856-459B-4EE9-93C3-FF808D62E0B1}"/>
              </a:ext>
            </a:extLst>
          </p:cNvPr>
          <p:cNvSpPr>
            <a:spLocks noGrp="1"/>
          </p:cNvSpPr>
          <p:nvPr>
            <p:ph idx="1"/>
          </p:nvPr>
        </p:nvSpPr>
        <p:spPr>
          <a:xfrm>
            <a:off x="952500" y="2057401"/>
            <a:ext cx="8039100" cy="3733800"/>
          </a:xfrm>
        </p:spPr>
        <p:txBody>
          <a:bodyPr/>
          <a:lstStyle/>
          <a:p>
            <a:r>
              <a:rPr lang="en-US" dirty="0"/>
              <a:t>What is your Name</a:t>
            </a:r>
          </a:p>
          <a:p>
            <a:r>
              <a:rPr lang="en-US" dirty="0"/>
              <a:t>Area of work you are doing in the work place –e.g. sales operation , documentation</a:t>
            </a:r>
          </a:p>
          <a:p>
            <a:r>
              <a:rPr lang="en-US" dirty="0"/>
              <a:t>What is biggest challenge you face</a:t>
            </a:r>
          </a:p>
          <a:p>
            <a:r>
              <a:rPr lang="en-US" dirty="0"/>
              <a:t>What you would have done if your are not in this Industry</a:t>
            </a:r>
          </a:p>
          <a:p>
            <a:r>
              <a:rPr lang="en-US" dirty="0"/>
              <a:t>What is your passion   </a:t>
            </a:r>
          </a:p>
          <a:p>
            <a:r>
              <a:rPr lang="en-US" dirty="0"/>
              <a:t>What is expectation from this workshop </a:t>
            </a:r>
          </a:p>
          <a:p>
            <a:endParaRPr lang="en-US" dirty="0"/>
          </a:p>
        </p:txBody>
      </p:sp>
      <p:sp>
        <p:nvSpPr>
          <p:cNvPr id="4" name="Footer Placeholder 3">
            <a:extLst>
              <a:ext uri="{FF2B5EF4-FFF2-40B4-BE49-F238E27FC236}">
                <a16:creationId xmlns:a16="http://schemas.microsoft.com/office/drawing/2014/main" id="{733DAAE1-9295-4467-AC17-D1708B900AD8}"/>
              </a:ext>
            </a:extLst>
          </p:cNvPr>
          <p:cNvSpPr>
            <a:spLocks noGrp="1"/>
          </p:cNvSpPr>
          <p:nvPr>
            <p:ph type="ftr" sz="quarter" idx="11"/>
          </p:nvPr>
        </p:nvSpPr>
        <p:spPr/>
        <p:txBody>
          <a:bodyPr/>
          <a:lstStyle/>
          <a:p>
            <a:r>
              <a:rPr lang="en-US"/>
              <a:t>NAFL Knowledge  &amp; Innovation Center </a:t>
            </a:r>
          </a:p>
        </p:txBody>
      </p:sp>
      <p:sp>
        <p:nvSpPr>
          <p:cNvPr id="5" name="Slide Number Placeholder 4">
            <a:extLst>
              <a:ext uri="{FF2B5EF4-FFF2-40B4-BE49-F238E27FC236}">
                <a16:creationId xmlns:a16="http://schemas.microsoft.com/office/drawing/2014/main" id="{09F9D81D-3479-40F2-A0E1-D522FC21AD26}"/>
              </a:ext>
            </a:extLst>
          </p:cNvPr>
          <p:cNvSpPr>
            <a:spLocks noGrp="1"/>
          </p:cNvSpPr>
          <p:nvPr>
            <p:ph type="sldNum" sz="quarter" idx="12"/>
          </p:nvPr>
        </p:nvSpPr>
        <p:spPr/>
        <p:txBody>
          <a:bodyPr/>
          <a:lstStyle/>
          <a:p>
            <a:fld id="{DF28FB93-0A08-4E7D-8E63-9EFA29F1E093}" type="slidenum">
              <a:rPr lang="en-US" smtClean="0"/>
              <a:pPr/>
              <a:t>2</a:t>
            </a:fld>
            <a:endParaRPr lang="en-US"/>
          </a:p>
        </p:txBody>
      </p:sp>
      <p:pic>
        <p:nvPicPr>
          <p:cNvPr id="7" name="Picture 6">
            <a:extLst>
              <a:ext uri="{FF2B5EF4-FFF2-40B4-BE49-F238E27FC236}">
                <a16:creationId xmlns:a16="http://schemas.microsoft.com/office/drawing/2014/main" id="{E04AD9D4-06E5-4AFF-801A-8C50983F66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68318"/>
            <a:ext cx="2590800" cy="1905373"/>
          </a:xfrm>
          <a:prstGeom prst="rect">
            <a:avLst/>
          </a:prstGeom>
        </p:spPr>
      </p:pic>
      <p:pic>
        <p:nvPicPr>
          <p:cNvPr id="9" name="Picture 8">
            <a:extLst>
              <a:ext uri="{FF2B5EF4-FFF2-40B4-BE49-F238E27FC236}">
                <a16:creationId xmlns:a16="http://schemas.microsoft.com/office/drawing/2014/main" id="{D677FF99-231A-486B-886B-B2F9F7859F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4200" y="4343251"/>
            <a:ext cx="1905000" cy="1447950"/>
          </a:xfrm>
          <a:prstGeom prst="rect">
            <a:avLst/>
          </a:prstGeom>
        </p:spPr>
      </p:pic>
    </p:spTree>
    <p:extLst>
      <p:ext uri="{BB962C8B-B14F-4D97-AF65-F5344CB8AC3E}">
        <p14:creationId xmlns:p14="http://schemas.microsoft.com/office/powerpoint/2010/main" val="2708604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 Q A Session </a:t>
            </a:r>
          </a:p>
        </p:txBody>
      </p:sp>
      <p:sp>
        <p:nvSpPr>
          <p:cNvPr id="4" name="Footer Placeholder 3"/>
          <p:cNvSpPr>
            <a:spLocks noGrp="1"/>
          </p:cNvSpPr>
          <p:nvPr>
            <p:ph type="ftr" sz="quarter" idx="11"/>
          </p:nvPr>
        </p:nvSpPr>
        <p:spPr/>
        <p:txBody>
          <a:bodyPr/>
          <a:lstStyle/>
          <a:p>
            <a:r>
              <a:rPr lang="en-US"/>
              <a:t>NAFL Knowledge  &amp; Innovation Center </a:t>
            </a:r>
          </a:p>
        </p:txBody>
      </p:sp>
      <p:sp>
        <p:nvSpPr>
          <p:cNvPr id="5" name="Slide Number Placeholder 4"/>
          <p:cNvSpPr>
            <a:spLocks noGrp="1"/>
          </p:cNvSpPr>
          <p:nvPr>
            <p:ph type="sldNum" sz="quarter" idx="12"/>
          </p:nvPr>
        </p:nvSpPr>
        <p:spPr/>
        <p:txBody>
          <a:bodyPr/>
          <a:lstStyle/>
          <a:p>
            <a:fld id="{DF28FB93-0A08-4E7D-8E63-9EFA29F1E093}" type="slidenum">
              <a:rPr lang="en-CA" smtClean="0"/>
              <a:pPr/>
              <a:t>20</a:t>
            </a:fld>
            <a:endParaRPr lang="en-CA"/>
          </a:p>
        </p:txBody>
      </p:sp>
      <p:pic>
        <p:nvPicPr>
          <p:cNvPr id="8194" name="Picture 2" descr="Image result for q a session">
            <a:extLst>
              <a:ext uri="{FF2B5EF4-FFF2-40B4-BE49-F238E27FC236}">
                <a16:creationId xmlns:a16="http://schemas.microsoft.com/office/drawing/2014/main" id="{8220747E-720D-40DE-B500-2E0FFD8B78B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02832" y="2091577"/>
            <a:ext cx="3259567" cy="229256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result for q a session">
            <a:extLst>
              <a:ext uri="{FF2B5EF4-FFF2-40B4-BE49-F238E27FC236}">
                <a16:creationId xmlns:a16="http://schemas.microsoft.com/office/drawing/2014/main" id="{0E68F0EE-7EA6-4539-9A62-BA8CFAFCAB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8836" y="1905000"/>
            <a:ext cx="4257092" cy="208597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Image result for solution provider">
            <a:extLst>
              <a:ext uri="{FF2B5EF4-FFF2-40B4-BE49-F238E27FC236}">
                <a16:creationId xmlns:a16="http://schemas.microsoft.com/office/drawing/2014/main" id="{18367103-BA5F-4A84-ABDD-209E7F6D7B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4210049"/>
            <a:ext cx="4114800" cy="1461247"/>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Image result for a solution provider">
            <a:extLst>
              <a:ext uri="{FF2B5EF4-FFF2-40B4-BE49-F238E27FC236}">
                <a16:creationId xmlns:a16="http://schemas.microsoft.com/office/drawing/2014/main" id="{6554D36C-600B-4D71-BEAD-CD6DA0CD1DB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5000" y="3705224"/>
            <a:ext cx="2209800" cy="2085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891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Thank you </a:t>
            </a:r>
          </a:p>
        </p:txBody>
      </p:sp>
      <p:sp>
        <p:nvSpPr>
          <p:cNvPr id="3" name="Content Placeholder 2"/>
          <p:cNvSpPr>
            <a:spLocks noGrp="1"/>
          </p:cNvSpPr>
          <p:nvPr>
            <p:ph idx="1"/>
          </p:nvPr>
        </p:nvSpPr>
        <p:spPr>
          <a:xfrm>
            <a:off x="952500" y="2057401"/>
            <a:ext cx="7239000" cy="3733800"/>
          </a:xfrm>
        </p:spPr>
        <p:txBody>
          <a:bodyPr/>
          <a:lstStyle/>
          <a:p>
            <a:endParaRPr lang="en-CA" dirty="0"/>
          </a:p>
          <a:p>
            <a:endParaRPr lang="en-CA" dirty="0"/>
          </a:p>
          <a:p>
            <a:r>
              <a:rPr lang="en-CA" dirty="0"/>
              <a:t>Thank  you </a:t>
            </a:r>
          </a:p>
          <a:p>
            <a:endParaRPr lang="en-CA" dirty="0"/>
          </a:p>
          <a:p>
            <a:endParaRPr lang="en-CA" dirty="0"/>
          </a:p>
        </p:txBody>
      </p:sp>
      <p:sp>
        <p:nvSpPr>
          <p:cNvPr id="4" name="Footer Placeholder 3"/>
          <p:cNvSpPr>
            <a:spLocks noGrp="1"/>
          </p:cNvSpPr>
          <p:nvPr>
            <p:ph type="ftr" sz="quarter" idx="11"/>
          </p:nvPr>
        </p:nvSpPr>
        <p:spPr/>
        <p:txBody>
          <a:bodyPr/>
          <a:lstStyle/>
          <a:p>
            <a:r>
              <a:rPr lang="en-US"/>
              <a:t>NAFL Knowledge  &amp; Innovation Center </a:t>
            </a:r>
          </a:p>
        </p:txBody>
      </p:sp>
      <p:sp>
        <p:nvSpPr>
          <p:cNvPr id="5" name="Slide Number Placeholder 4"/>
          <p:cNvSpPr>
            <a:spLocks noGrp="1"/>
          </p:cNvSpPr>
          <p:nvPr>
            <p:ph type="sldNum" sz="quarter" idx="12"/>
          </p:nvPr>
        </p:nvSpPr>
        <p:spPr/>
        <p:txBody>
          <a:bodyPr/>
          <a:lstStyle/>
          <a:p>
            <a:fld id="{DF28FB93-0A08-4E7D-8E63-9EFA29F1E093}" type="slidenum">
              <a:rPr lang="en-CA" smtClean="0"/>
              <a:pPr/>
              <a:t>21</a:t>
            </a:fld>
            <a:endParaRPr lang="en-CA"/>
          </a:p>
        </p:txBody>
      </p:sp>
      <p:pic>
        <p:nvPicPr>
          <p:cNvPr id="7" name="Picture 4" descr="Image result for thank you for attending">
            <a:extLst>
              <a:ext uri="{FF2B5EF4-FFF2-40B4-BE49-F238E27FC236}">
                <a16:creationId xmlns:a16="http://schemas.microsoft.com/office/drawing/2014/main" id="{2FA4D75F-E77C-4EA6-94F9-7B81626198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3236" y="3086100"/>
            <a:ext cx="2403764" cy="1652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2111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4" name="Footer Placeholder 3"/>
          <p:cNvSpPr>
            <a:spLocks noGrp="1"/>
          </p:cNvSpPr>
          <p:nvPr>
            <p:ph type="ftr" sz="quarter" idx="11"/>
          </p:nvPr>
        </p:nvSpPr>
        <p:spPr/>
        <p:txBody>
          <a:bodyPr/>
          <a:lstStyle/>
          <a:p>
            <a:r>
              <a:rPr lang="en-US"/>
              <a:t>NAFL Knowledge  &amp; Innovation Center </a:t>
            </a:r>
          </a:p>
        </p:txBody>
      </p:sp>
      <p:sp>
        <p:nvSpPr>
          <p:cNvPr id="5" name="Slide Number Placeholder 4"/>
          <p:cNvSpPr>
            <a:spLocks noGrp="1"/>
          </p:cNvSpPr>
          <p:nvPr>
            <p:ph type="sldNum" sz="quarter" idx="12"/>
          </p:nvPr>
        </p:nvSpPr>
        <p:spPr/>
        <p:txBody>
          <a:bodyPr/>
          <a:lstStyle/>
          <a:p>
            <a:fld id="{DF28FB93-0A08-4E7D-8E63-9EFA29F1E093}" type="slidenum">
              <a:rPr lang="en-CA" smtClean="0"/>
              <a:pPr/>
              <a:t>22</a:t>
            </a:fld>
            <a:endParaRPr lang="en-CA"/>
          </a:p>
        </p:txBody>
      </p:sp>
      <p:pic>
        <p:nvPicPr>
          <p:cNvPr id="10242" name="Picture 2" descr="Image result for thank you for attending">
            <a:extLst>
              <a:ext uri="{FF2B5EF4-FFF2-40B4-BE49-F238E27FC236}">
                <a16:creationId xmlns:a16="http://schemas.microsoft.com/office/drawing/2014/main" id="{F96DF118-E093-49E9-B40D-6B472BA73B04}"/>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3771900"/>
            <a:ext cx="2019300" cy="201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9411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sp>
        <p:nvSpPr>
          <p:cNvPr id="4" name="Footer Placeholder 3"/>
          <p:cNvSpPr>
            <a:spLocks noGrp="1"/>
          </p:cNvSpPr>
          <p:nvPr>
            <p:ph type="ftr" sz="quarter" idx="11"/>
          </p:nvPr>
        </p:nvSpPr>
        <p:spPr/>
        <p:txBody>
          <a:bodyPr/>
          <a:lstStyle/>
          <a:p>
            <a:r>
              <a:rPr lang="en-US"/>
              <a:t>NAFL Knowledge  &amp; Innovation Center </a:t>
            </a:r>
          </a:p>
        </p:txBody>
      </p:sp>
      <p:sp>
        <p:nvSpPr>
          <p:cNvPr id="5" name="Slide Number Placeholder 4"/>
          <p:cNvSpPr>
            <a:spLocks noGrp="1"/>
          </p:cNvSpPr>
          <p:nvPr>
            <p:ph type="sldNum" sz="quarter" idx="12"/>
          </p:nvPr>
        </p:nvSpPr>
        <p:spPr/>
        <p:txBody>
          <a:bodyPr/>
          <a:lstStyle/>
          <a:p>
            <a:fld id="{DF28FB93-0A08-4E7D-8E63-9EFA29F1E093}" type="slidenum">
              <a:rPr lang="en-CA" smtClean="0"/>
              <a:pPr/>
              <a:t>23</a:t>
            </a:fld>
            <a:endParaRPr lang="en-CA"/>
          </a:p>
        </p:txBody>
      </p:sp>
    </p:spTree>
    <p:extLst>
      <p:ext uri="{BB962C8B-B14F-4D97-AF65-F5344CB8AC3E}">
        <p14:creationId xmlns:p14="http://schemas.microsoft.com/office/powerpoint/2010/main" val="853345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Skills Required In Freight &amp;Logistics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46288829"/>
              </p:ext>
            </p:extLst>
          </p:nvPr>
        </p:nvGraphicFramePr>
        <p:xfrm>
          <a:off x="457200" y="1524001"/>
          <a:ext cx="8686799" cy="4495800"/>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a:extLst>
              <a:ext uri="{FF2B5EF4-FFF2-40B4-BE49-F238E27FC236}">
                <a16:creationId xmlns:a16="http://schemas.microsoft.com/office/drawing/2014/main" id="{B7A56967-D799-4861-9334-B24AE3515F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9000" y="5554543"/>
            <a:ext cx="1752601" cy="1315824"/>
          </a:xfrm>
          <a:prstGeom prst="rect">
            <a:avLst/>
          </a:prstGeom>
        </p:spPr>
      </p:pic>
      <p:pic>
        <p:nvPicPr>
          <p:cNvPr id="8" name="Picture 7">
            <a:extLst>
              <a:ext uri="{FF2B5EF4-FFF2-40B4-BE49-F238E27FC236}">
                <a16:creationId xmlns:a16="http://schemas.microsoft.com/office/drawing/2014/main" id="{3F6CE2A9-8916-4033-A282-647BA301E3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67400" y="0"/>
            <a:ext cx="3124201" cy="1904999"/>
          </a:xfrm>
          <a:prstGeom prst="rect">
            <a:avLst/>
          </a:prstGeom>
        </p:spPr>
      </p:pic>
      <p:pic>
        <p:nvPicPr>
          <p:cNvPr id="10" name="Picture 9">
            <a:extLst>
              <a:ext uri="{FF2B5EF4-FFF2-40B4-BE49-F238E27FC236}">
                <a16:creationId xmlns:a16="http://schemas.microsoft.com/office/drawing/2014/main" id="{BAA04B1E-DE70-4408-BD60-462C7799926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24274" y="5591329"/>
            <a:ext cx="1076325" cy="1076325"/>
          </a:xfrm>
          <a:prstGeom prst="rect">
            <a:avLst/>
          </a:prstGeom>
        </p:spPr>
      </p:pic>
    </p:spTree>
    <p:extLst>
      <p:ext uri="{BB962C8B-B14F-4D97-AF65-F5344CB8AC3E}">
        <p14:creationId xmlns:p14="http://schemas.microsoft.com/office/powerpoint/2010/main" val="2199874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Agenda</a:t>
            </a:r>
            <a:endParaRPr lang="en-CA" sz="4800" dirty="0"/>
          </a:p>
        </p:txBody>
      </p:sp>
      <p:sp>
        <p:nvSpPr>
          <p:cNvPr id="3" name="Content Placeholder 2"/>
          <p:cNvSpPr>
            <a:spLocks noGrp="1"/>
          </p:cNvSpPr>
          <p:nvPr>
            <p:ph idx="1"/>
          </p:nvPr>
        </p:nvSpPr>
        <p:spPr>
          <a:xfrm>
            <a:off x="457200" y="1752600"/>
            <a:ext cx="8305800" cy="4038601"/>
          </a:xfrm>
        </p:spPr>
        <p:txBody>
          <a:bodyPr>
            <a:normAutofit fontScale="77500" lnSpcReduction="20000"/>
          </a:bodyPr>
          <a:lstStyle/>
          <a:p>
            <a:pPr marL="0" indent="0">
              <a:buNone/>
            </a:pPr>
            <a:r>
              <a:rPr lang="en-US" sz="3100" dirty="0">
                <a:solidFill>
                  <a:srgbClr val="000000"/>
                </a:solidFill>
                <a:latin typeface="Arial" pitchFamily="34" charset="0"/>
                <a:cs typeface="Arial" pitchFamily="34" charset="0"/>
              </a:rPr>
              <a:t>FOREWORD:</a:t>
            </a:r>
            <a:r>
              <a:rPr lang="en-US" sz="2600" dirty="0">
                <a:solidFill>
                  <a:srgbClr val="000000"/>
                </a:solidFill>
                <a:latin typeface="Arial" pitchFamily="34" charset="0"/>
                <a:cs typeface="Arial" pitchFamily="34" charset="0"/>
              </a:rPr>
              <a:t>  </a:t>
            </a:r>
          </a:p>
          <a:p>
            <a:r>
              <a:rPr lang="en-US" sz="2600" dirty="0">
                <a:solidFill>
                  <a:srgbClr val="000000"/>
                </a:solidFill>
                <a:latin typeface="Arial" pitchFamily="34" charset="0"/>
                <a:cs typeface="Arial" pitchFamily="34" charset="0"/>
              </a:rPr>
              <a:t>NAFL International Freight Forwarding Programs</a:t>
            </a:r>
          </a:p>
          <a:p>
            <a:pPr lvl="1"/>
            <a:r>
              <a:rPr lang="en-US" sz="2600" dirty="0">
                <a:solidFill>
                  <a:srgbClr val="000000"/>
                </a:solidFill>
                <a:latin typeface="Arial" pitchFamily="34" charset="0"/>
                <a:cs typeface="Arial" pitchFamily="34" charset="0"/>
              </a:rPr>
              <a:t>Career Enhancements</a:t>
            </a:r>
          </a:p>
          <a:p>
            <a:pPr lvl="1"/>
            <a:r>
              <a:rPr lang="en-US" sz="2600" dirty="0">
                <a:solidFill>
                  <a:srgbClr val="000000"/>
                </a:solidFill>
                <a:latin typeface="Arial" pitchFamily="34" charset="0"/>
                <a:cs typeface="Arial" pitchFamily="34" charset="0"/>
              </a:rPr>
              <a:t>Schedule  &amp; Tips on Success</a:t>
            </a:r>
          </a:p>
          <a:p>
            <a:pPr marL="0" lvl="0" indent="0">
              <a:buNone/>
            </a:pPr>
            <a:r>
              <a:rPr lang="en-US" sz="3100" dirty="0">
                <a:solidFill>
                  <a:srgbClr val="000000"/>
                </a:solidFill>
                <a:latin typeface="Arial" pitchFamily="34" charset="0"/>
                <a:cs typeface="Arial" pitchFamily="34" charset="0"/>
              </a:rPr>
              <a:t>INTRODUCTION:</a:t>
            </a:r>
            <a:r>
              <a:rPr lang="en-US" sz="2600" dirty="0">
                <a:solidFill>
                  <a:srgbClr val="000000"/>
                </a:solidFill>
                <a:latin typeface="Arial" pitchFamily="34" charset="0"/>
                <a:cs typeface="Arial" pitchFamily="34" charset="0"/>
              </a:rPr>
              <a:t> </a:t>
            </a:r>
          </a:p>
          <a:p>
            <a:pPr lvl="1"/>
            <a:r>
              <a:rPr lang="en-US" sz="2600" dirty="0">
                <a:solidFill>
                  <a:srgbClr val="000000"/>
                </a:solidFill>
                <a:latin typeface="Arial" pitchFamily="34" charset="0"/>
                <a:cs typeface="Arial" pitchFamily="34" charset="0"/>
              </a:rPr>
              <a:t>NAFL – its history, mission and structure</a:t>
            </a:r>
          </a:p>
          <a:p>
            <a:pPr lvl="1"/>
            <a:r>
              <a:rPr lang="en-US" sz="2600" dirty="0">
                <a:solidFill>
                  <a:srgbClr val="000000"/>
                </a:solidFill>
                <a:latin typeface="Arial" pitchFamily="34" charset="0"/>
                <a:cs typeface="Arial" pitchFamily="34" charset="0"/>
              </a:rPr>
              <a:t>FIATA- its objectives, structure and activities</a:t>
            </a:r>
          </a:p>
          <a:p>
            <a:pPr lvl="1"/>
            <a:r>
              <a:rPr lang="en-US" sz="2600" dirty="0">
                <a:solidFill>
                  <a:srgbClr val="000000"/>
                </a:solidFill>
                <a:latin typeface="Arial" pitchFamily="34" charset="0"/>
                <a:cs typeface="Arial" pitchFamily="34" charset="0"/>
              </a:rPr>
              <a:t>Freight Forwarder:   Code of Ethics and Standard Trading Conditions</a:t>
            </a:r>
          </a:p>
          <a:p>
            <a:endParaRPr lang="en-CA" dirty="0"/>
          </a:p>
        </p:txBody>
      </p:sp>
      <p:sp>
        <p:nvSpPr>
          <p:cNvPr id="4" name="Footer Placeholder 3"/>
          <p:cNvSpPr>
            <a:spLocks noGrp="1"/>
          </p:cNvSpPr>
          <p:nvPr>
            <p:ph type="ftr" sz="quarter" idx="11"/>
          </p:nvPr>
        </p:nvSpPr>
        <p:spPr/>
        <p:txBody>
          <a:bodyPr/>
          <a:lstStyle/>
          <a:p>
            <a:r>
              <a:rPr lang="en-US"/>
              <a:t>NAFL Knowledge  &amp; Innovation Center </a:t>
            </a:r>
          </a:p>
        </p:txBody>
      </p:sp>
      <p:sp>
        <p:nvSpPr>
          <p:cNvPr id="5" name="Slide Number Placeholder 4"/>
          <p:cNvSpPr>
            <a:spLocks noGrp="1"/>
          </p:cNvSpPr>
          <p:nvPr>
            <p:ph type="sldNum" sz="quarter" idx="12"/>
          </p:nvPr>
        </p:nvSpPr>
        <p:spPr/>
        <p:txBody>
          <a:bodyPr/>
          <a:lstStyle/>
          <a:p>
            <a:fld id="{DF28FB93-0A08-4E7D-8E63-9EFA29F1E093}" type="slidenum">
              <a:rPr lang="en-CA" smtClean="0"/>
              <a:pPr/>
              <a:t>4</a:t>
            </a:fld>
            <a:endParaRPr lang="en-CA"/>
          </a:p>
        </p:txBody>
      </p:sp>
      <p:pic>
        <p:nvPicPr>
          <p:cNvPr id="7" name="Picture 6">
            <a:extLst>
              <a:ext uri="{FF2B5EF4-FFF2-40B4-BE49-F238E27FC236}">
                <a16:creationId xmlns:a16="http://schemas.microsoft.com/office/drawing/2014/main" id="{5F0B50B6-F2E8-4180-A5AF-30A62D41C2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2528887"/>
            <a:ext cx="2533650" cy="1800225"/>
          </a:xfrm>
          <a:prstGeom prst="rect">
            <a:avLst/>
          </a:prstGeom>
        </p:spPr>
      </p:pic>
    </p:spTree>
    <p:extLst>
      <p:ext uri="{BB962C8B-B14F-4D97-AF65-F5344CB8AC3E}">
        <p14:creationId xmlns:p14="http://schemas.microsoft.com/office/powerpoint/2010/main" val="947759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259"/>
            <a:ext cx="9144000" cy="1461247"/>
          </a:xfrm>
        </p:spPr>
        <p:txBody>
          <a:bodyPr/>
          <a:lstStyle/>
          <a:p>
            <a:r>
              <a:rPr lang="en-US" sz="4800" dirty="0"/>
              <a:t>Agenda</a:t>
            </a:r>
            <a:endParaRPr lang="en-CA" dirty="0"/>
          </a:p>
        </p:txBody>
      </p:sp>
      <p:sp>
        <p:nvSpPr>
          <p:cNvPr id="3" name="Content Placeholder 2"/>
          <p:cNvSpPr>
            <a:spLocks noGrp="1"/>
          </p:cNvSpPr>
          <p:nvPr>
            <p:ph idx="1"/>
          </p:nvPr>
        </p:nvSpPr>
        <p:spPr>
          <a:xfrm>
            <a:off x="0" y="1676401"/>
            <a:ext cx="8915400" cy="4217896"/>
          </a:xfrm>
        </p:spPr>
        <p:txBody>
          <a:bodyPr/>
          <a:lstStyle/>
          <a:p>
            <a:pPr marL="0" indent="0">
              <a:buNone/>
            </a:pPr>
            <a:r>
              <a:rPr lang="en-US" sz="2400" dirty="0">
                <a:solidFill>
                  <a:srgbClr val="000000"/>
                </a:solidFill>
                <a:latin typeface="Arial" pitchFamily="34" charset="0"/>
                <a:cs typeface="Arial" pitchFamily="34" charset="0"/>
              </a:rPr>
              <a:t>UNDERSTANDING FREIGHT FORWARDING</a:t>
            </a:r>
          </a:p>
          <a:p>
            <a:pPr lvl="1"/>
            <a:r>
              <a:rPr lang="en-US" sz="2000" dirty="0">
                <a:solidFill>
                  <a:srgbClr val="000000"/>
                </a:solidFill>
                <a:latin typeface="Arial" pitchFamily="34" charset="0"/>
                <a:cs typeface="Arial" pitchFamily="34" charset="0"/>
              </a:rPr>
              <a:t>Defining the Freight Forwarder</a:t>
            </a:r>
          </a:p>
          <a:p>
            <a:pPr lvl="1"/>
            <a:r>
              <a:rPr lang="en-US" sz="2000" dirty="0">
                <a:solidFill>
                  <a:srgbClr val="000000"/>
                </a:solidFill>
                <a:latin typeface="Arial" pitchFamily="34" charset="0"/>
                <a:cs typeface="Arial" pitchFamily="34" charset="0"/>
              </a:rPr>
              <a:t>Designing Global Solutions: The Architect of Transport</a:t>
            </a:r>
          </a:p>
          <a:p>
            <a:pPr lvl="1"/>
            <a:r>
              <a:rPr lang="en-US" sz="2000" dirty="0">
                <a:solidFill>
                  <a:srgbClr val="000000"/>
                </a:solidFill>
                <a:latin typeface="Arial" pitchFamily="34" charset="0"/>
                <a:cs typeface="Arial" pitchFamily="34" charset="0"/>
              </a:rPr>
              <a:t>Overview of International Trade</a:t>
            </a:r>
          </a:p>
          <a:p>
            <a:pPr lvl="1"/>
            <a:r>
              <a:rPr lang="en-US" sz="2000" dirty="0">
                <a:solidFill>
                  <a:srgbClr val="000000"/>
                </a:solidFill>
                <a:latin typeface="Arial" pitchFamily="34" charset="0"/>
                <a:cs typeface="Arial" pitchFamily="34" charset="0"/>
              </a:rPr>
              <a:t>Corporate courses offered by NAFL </a:t>
            </a:r>
          </a:p>
          <a:p>
            <a:pPr lvl="1"/>
            <a:r>
              <a:rPr lang="en-US" sz="2000" dirty="0">
                <a:solidFill>
                  <a:srgbClr val="000000"/>
                </a:solidFill>
                <a:latin typeface="Arial" pitchFamily="34" charset="0"/>
                <a:cs typeface="Arial" pitchFamily="34" charset="0"/>
              </a:rPr>
              <a:t>Education Tour to Dubai – port /3pl facility / Industry visit .</a:t>
            </a:r>
          </a:p>
          <a:p>
            <a:pPr lvl="1"/>
            <a:endParaRPr lang="en-US" sz="2200" dirty="0">
              <a:solidFill>
                <a:srgbClr val="000000"/>
              </a:solidFill>
              <a:latin typeface="Arial" pitchFamily="34" charset="0"/>
              <a:cs typeface="Arial" pitchFamily="34" charset="0"/>
            </a:endParaRPr>
          </a:p>
          <a:p>
            <a:endParaRPr lang="en-CA"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r>
              <a:rPr lang="en-US"/>
              <a:t>NAFL Knowledge  &amp; Innovation Center </a:t>
            </a:r>
          </a:p>
        </p:txBody>
      </p:sp>
      <p:sp>
        <p:nvSpPr>
          <p:cNvPr id="5" name="Slide Number Placeholder 4"/>
          <p:cNvSpPr>
            <a:spLocks noGrp="1"/>
          </p:cNvSpPr>
          <p:nvPr>
            <p:ph type="sldNum" sz="quarter" idx="12"/>
          </p:nvPr>
        </p:nvSpPr>
        <p:spPr/>
        <p:txBody>
          <a:bodyPr/>
          <a:lstStyle/>
          <a:p>
            <a:fld id="{DF28FB93-0A08-4E7D-8E63-9EFA29F1E093}" type="slidenum">
              <a:rPr lang="en-CA" smtClean="0"/>
              <a:pPr/>
              <a:t>5</a:t>
            </a:fld>
            <a:endParaRPr lang="en-CA"/>
          </a:p>
        </p:txBody>
      </p:sp>
      <p:pic>
        <p:nvPicPr>
          <p:cNvPr id="6" name="Picture 2" descr="Related image">
            <a:extLst>
              <a:ext uri="{FF2B5EF4-FFF2-40B4-BE49-F238E27FC236}">
                <a16:creationId xmlns:a16="http://schemas.microsoft.com/office/drawing/2014/main" id="{ADB2E85B-DF96-4AE0-8FE2-DE5C9296A2D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4800600"/>
            <a:ext cx="2514600" cy="1093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0596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353" y="188259"/>
            <a:ext cx="7799294" cy="1461247"/>
          </a:xfrm>
        </p:spPr>
        <p:txBody>
          <a:bodyPr/>
          <a:lstStyle/>
          <a:p>
            <a:r>
              <a:rPr lang="en-US" sz="4800" dirty="0"/>
              <a:t>INTRODUCTION  </a:t>
            </a:r>
            <a:endParaRPr lang="en-CA" sz="4800" dirty="0"/>
          </a:p>
        </p:txBody>
      </p:sp>
      <p:sp>
        <p:nvSpPr>
          <p:cNvPr id="4" name="Footer Placeholder 3"/>
          <p:cNvSpPr>
            <a:spLocks noGrp="1"/>
          </p:cNvSpPr>
          <p:nvPr>
            <p:ph type="ftr" sz="quarter" idx="11"/>
          </p:nvPr>
        </p:nvSpPr>
        <p:spPr/>
        <p:txBody>
          <a:bodyPr/>
          <a:lstStyle/>
          <a:p>
            <a:r>
              <a:rPr lang="en-US"/>
              <a:t>NAFL Knowledge  &amp; Innovation Center </a:t>
            </a:r>
          </a:p>
        </p:txBody>
      </p:sp>
      <p:sp>
        <p:nvSpPr>
          <p:cNvPr id="5" name="Slide Number Placeholder 4"/>
          <p:cNvSpPr>
            <a:spLocks noGrp="1"/>
          </p:cNvSpPr>
          <p:nvPr>
            <p:ph type="sldNum" sz="quarter" idx="12"/>
          </p:nvPr>
        </p:nvSpPr>
        <p:spPr/>
        <p:txBody>
          <a:bodyPr/>
          <a:lstStyle/>
          <a:p>
            <a:fld id="{DF28FB93-0A08-4E7D-8E63-9EFA29F1E093}" type="slidenum">
              <a:rPr lang="en-CA" smtClean="0"/>
              <a:pPr/>
              <a:t>6</a:t>
            </a:fld>
            <a:endParaRPr lang="en-CA"/>
          </a:p>
        </p:txBody>
      </p:sp>
      <p:sp>
        <p:nvSpPr>
          <p:cNvPr id="6" name="Content Placeholder 5"/>
          <p:cNvSpPr txBox="1">
            <a:spLocks noGrp="1"/>
          </p:cNvSpPr>
          <p:nvPr>
            <p:ph idx="1"/>
          </p:nvPr>
        </p:nvSpPr>
        <p:spPr>
          <a:xfrm>
            <a:off x="952500" y="2057401"/>
            <a:ext cx="7239000" cy="2539157"/>
          </a:xfrm>
          <a:prstGeom prst="rect">
            <a:avLst/>
          </a:prstGeom>
          <a:solidFill>
            <a:schemeClr val="accent1">
              <a:lumMod val="60000"/>
              <a:lumOff val="40000"/>
            </a:schemeClr>
          </a:solidFill>
        </p:spPr>
        <p:txBody>
          <a:bodyPr wrap="square" rtlCol="0">
            <a:spAutoFit/>
          </a:bodyPr>
          <a:lstStyle/>
          <a:p>
            <a:pPr marL="360363" indent="-360363">
              <a:buFont typeface="Arial" pitchFamily="34" charset="0"/>
              <a:buChar char="•"/>
            </a:pPr>
            <a:r>
              <a:rPr lang="en-US" sz="2400" dirty="0">
                <a:solidFill>
                  <a:srgbClr val="000000"/>
                </a:solidFill>
              </a:rPr>
              <a:t>NAFL is a Member of </a:t>
            </a:r>
            <a:r>
              <a:rPr lang="en-US" sz="2400" b="1" dirty="0">
                <a:solidFill>
                  <a:srgbClr val="000000"/>
                </a:solidFill>
              </a:rPr>
              <a:t>FIATA</a:t>
            </a:r>
          </a:p>
          <a:p>
            <a:pPr marL="360363" indent="-360363">
              <a:buFont typeface="Arial" pitchFamily="34" charset="0"/>
              <a:buChar char="•"/>
            </a:pPr>
            <a:r>
              <a:rPr lang="en-CA" sz="2400" dirty="0">
                <a:solidFill>
                  <a:srgbClr val="000000"/>
                </a:solidFill>
              </a:rPr>
              <a:t>FIATA is the acronym for the French name of the parent organization of national freight forwarding associations </a:t>
            </a:r>
            <a:r>
              <a:rPr lang="en-CA" sz="2400" b="1" dirty="0">
                <a:solidFill>
                  <a:srgbClr val="000000"/>
                </a:solidFill>
              </a:rPr>
              <a:t>(Federation </a:t>
            </a:r>
            <a:r>
              <a:rPr lang="en-CA" sz="2400" b="1" dirty="0" err="1">
                <a:solidFill>
                  <a:srgbClr val="000000"/>
                </a:solidFill>
              </a:rPr>
              <a:t>Internationale</a:t>
            </a:r>
            <a:r>
              <a:rPr lang="en-CA" sz="2400" b="1" dirty="0">
                <a:solidFill>
                  <a:srgbClr val="000000"/>
                </a:solidFill>
              </a:rPr>
              <a:t> des Associations de </a:t>
            </a:r>
            <a:r>
              <a:rPr lang="en-CA" sz="2400" b="1" dirty="0" err="1">
                <a:solidFill>
                  <a:srgbClr val="000000"/>
                </a:solidFill>
              </a:rPr>
              <a:t>Transitaires</a:t>
            </a:r>
            <a:r>
              <a:rPr lang="en-CA" sz="2400" b="1" dirty="0">
                <a:solidFill>
                  <a:srgbClr val="000000"/>
                </a:solidFill>
              </a:rPr>
              <a:t> et </a:t>
            </a:r>
            <a:r>
              <a:rPr lang="en-CA" sz="2400" b="1" dirty="0" err="1">
                <a:solidFill>
                  <a:srgbClr val="000000"/>
                </a:solidFill>
              </a:rPr>
              <a:t>Assimiles</a:t>
            </a:r>
            <a:r>
              <a:rPr lang="en-CA" sz="2400" b="1" dirty="0">
                <a:solidFill>
                  <a:srgbClr val="000000"/>
                </a:solidFill>
              </a:rPr>
              <a:t>).</a:t>
            </a:r>
            <a:endParaRPr lang="en-US" sz="2400" b="1" dirty="0">
              <a:solidFill>
                <a:srgbClr val="000000"/>
              </a:solidFill>
            </a:endParaRPr>
          </a:p>
        </p:txBody>
      </p:sp>
      <p:sp>
        <p:nvSpPr>
          <p:cNvPr id="3" name="AutoShape 2" descr="Image result for fiata">
            <a:extLst>
              <a:ext uri="{FF2B5EF4-FFF2-40B4-BE49-F238E27FC236}">
                <a16:creationId xmlns:a16="http://schemas.microsoft.com/office/drawing/2014/main" id="{881FC565-3E7A-4AEB-9E38-84D13311B58A}"/>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8" descr="Image result for fiata">
            <a:extLst>
              <a:ext uri="{FF2B5EF4-FFF2-40B4-BE49-F238E27FC236}">
                <a16:creationId xmlns:a16="http://schemas.microsoft.com/office/drawing/2014/main" id="{1D4DBB5F-07DF-4A67-BE08-B3B7D3DB22F7}"/>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Image result for fiata">
            <a:extLst>
              <a:ext uri="{FF2B5EF4-FFF2-40B4-BE49-F238E27FC236}">
                <a16:creationId xmlns:a16="http://schemas.microsoft.com/office/drawing/2014/main" id="{7DCA8A38-69BC-4001-AF69-D1EF809BC80D}"/>
              </a:ext>
            </a:extLst>
          </p:cNvPr>
          <p:cNvSpPr>
            <a:spLocks noChangeAspect="1" noChangeArrowheads="1"/>
          </p:cNvSpPr>
          <p:nvPr/>
        </p:nvSpPr>
        <p:spPr bwMode="auto">
          <a:xfrm>
            <a:off x="4724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8" name="Picture 16" descr="Image result for fiata">
            <a:extLst>
              <a:ext uri="{FF2B5EF4-FFF2-40B4-BE49-F238E27FC236}">
                <a16:creationId xmlns:a16="http://schemas.microsoft.com/office/drawing/2014/main" id="{CB029712-82D7-4283-A057-6C6B3E32BC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5597" y="4910504"/>
            <a:ext cx="2686050" cy="828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361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800" dirty="0"/>
              <a:t>How Do I Succeed?</a:t>
            </a:r>
          </a:p>
        </p:txBody>
      </p:sp>
      <p:sp>
        <p:nvSpPr>
          <p:cNvPr id="3" name="Content Placeholder 2"/>
          <p:cNvSpPr>
            <a:spLocks noGrp="1"/>
          </p:cNvSpPr>
          <p:nvPr>
            <p:ph idx="1"/>
          </p:nvPr>
        </p:nvSpPr>
        <p:spPr>
          <a:xfrm>
            <a:off x="457200" y="1676400"/>
            <a:ext cx="6248400" cy="4114801"/>
          </a:xfrm>
        </p:spPr>
        <p:txBody>
          <a:bodyPr>
            <a:normAutofit/>
          </a:bodyPr>
          <a:lstStyle/>
          <a:p>
            <a:r>
              <a:rPr lang="en-US" dirty="0">
                <a:latin typeface="Arial" pitchFamily="34" charset="0"/>
                <a:cs typeface="Arial" pitchFamily="34" charset="0"/>
              </a:rPr>
              <a:t>E-Learning</a:t>
            </a:r>
          </a:p>
          <a:p>
            <a:pPr lvl="1"/>
            <a:r>
              <a:rPr lang="en-US" sz="2000" dirty="0">
                <a:latin typeface="Arial" pitchFamily="34" charset="0"/>
                <a:cs typeface="Arial" pitchFamily="34" charset="0"/>
              </a:rPr>
              <a:t>Read Textbook</a:t>
            </a:r>
          </a:p>
          <a:p>
            <a:pPr lvl="2"/>
            <a:r>
              <a:rPr lang="en-US" sz="2000" dirty="0">
                <a:latin typeface="Arial" pitchFamily="34" charset="0"/>
                <a:cs typeface="Arial" pitchFamily="34" charset="0"/>
              </a:rPr>
              <a:t>Lecture (hit the highlights)</a:t>
            </a:r>
          </a:p>
          <a:p>
            <a:pPr lvl="3"/>
            <a:r>
              <a:rPr lang="en-US" sz="2000" dirty="0">
                <a:latin typeface="Arial" pitchFamily="34" charset="0"/>
                <a:cs typeface="Arial" pitchFamily="34" charset="0"/>
              </a:rPr>
              <a:t>In class workshops</a:t>
            </a:r>
          </a:p>
          <a:p>
            <a:pPr lvl="4"/>
            <a:r>
              <a:rPr lang="en-US" sz="2000" dirty="0">
                <a:latin typeface="Arial" pitchFamily="34" charset="0"/>
                <a:cs typeface="Arial" pitchFamily="34" charset="0"/>
              </a:rPr>
              <a:t>Workbook</a:t>
            </a:r>
          </a:p>
          <a:p>
            <a:pPr lvl="5"/>
            <a:r>
              <a:rPr lang="en-US" sz="2000" dirty="0">
                <a:solidFill>
                  <a:schemeClr val="bg1"/>
                </a:solidFill>
                <a:latin typeface="Arial" pitchFamily="34" charset="0"/>
                <a:cs typeface="Arial" pitchFamily="34" charset="0"/>
              </a:rPr>
              <a:t>Relate case studies</a:t>
            </a:r>
          </a:p>
          <a:p>
            <a:pPr lvl="6"/>
            <a:r>
              <a:rPr lang="en-US" sz="2000" dirty="0">
                <a:solidFill>
                  <a:schemeClr val="bg1"/>
                </a:solidFill>
                <a:latin typeface="Arial" pitchFamily="34" charset="0"/>
                <a:cs typeface="Arial" pitchFamily="34" charset="0"/>
              </a:rPr>
              <a:t>Testing</a:t>
            </a:r>
            <a:endParaRPr lang="en-CA" sz="2000" dirty="0">
              <a:solidFill>
                <a:schemeClr val="bg1"/>
              </a:solidFill>
              <a:latin typeface="Arial" pitchFamily="34" charset="0"/>
              <a:cs typeface="Arial" pitchFamily="34" charset="0"/>
            </a:endParaRPr>
          </a:p>
        </p:txBody>
      </p:sp>
      <p:sp>
        <p:nvSpPr>
          <p:cNvPr id="4" name="Footer Placeholder 3"/>
          <p:cNvSpPr>
            <a:spLocks noGrp="1"/>
          </p:cNvSpPr>
          <p:nvPr>
            <p:ph type="ftr" sz="quarter" idx="11"/>
          </p:nvPr>
        </p:nvSpPr>
        <p:spPr/>
        <p:txBody>
          <a:bodyPr/>
          <a:lstStyle/>
          <a:p>
            <a:r>
              <a:rPr lang="en-US"/>
              <a:t>NAFL Knowledge  &amp; Innovation Center </a:t>
            </a:r>
          </a:p>
        </p:txBody>
      </p:sp>
      <p:sp>
        <p:nvSpPr>
          <p:cNvPr id="5" name="Slide Number Placeholder 4"/>
          <p:cNvSpPr>
            <a:spLocks noGrp="1"/>
          </p:cNvSpPr>
          <p:nvPr>
            <p:ph type="sldNum" sz="quarter" idx="12"/>
          </p:nvPr>
        </p:nvSpPr>
        <p:spPr/>
        <p:txBody>
          <a:bodyPr/>
          <a:lstStyle/>
          <a:p>
            <a:fld id="{DF28FB93-0A08-4E7D-8E63-9EFA29F1E093}" type="slidenum">
              <a:rPr lang="en-CA" smtClean="0"/>
              <a:pPr/>
              <a:t>7</a:t>
            </a:fld>
            <a:endParaRPr lang="en-CA"/>
          </a:p>
        </p:txBody>
      </p:sp>
      <p:cxnSp>
        <p:nvCxnSpPr>
          <p:cNvPr id="10" name="Straight Arrow Connector 9"/>
          <p:cNvCxnSpPr/>
          <p:nvPr/>
        </p:nvCxnSpPr>
        <p:spPr>
          <a:xfrm>
            <a:off x="4114800" y="1828800"/>
            <a:ext cx="1981200" cy="33528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7022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400" dirty="0">
                <a:effectLst/>
              </a:rPr>
              <a:t>WHAT IS THE FREIGHT FORWARDER'S DUTY?</a:t>
            </a:r>
            <a:endParaRPr lang="en-CA" sz="4400" dirty="0"/>
          </a:p>
        </p:txBody>
      </p:sp>
      <p:sp>
        <p:nvSpPr>
          <p:cNvPr id="3" name="Content Placeholder 2"/>
          <p:cNvSpPr>
            <a:spLocks noGrp="1"/>
          </p:cNvSpPr>
          <p:nvPr>
            <p:ph idx="1"/>
          </p:nvPr>
        </p:nvSpPr>
        <p:spPr>
          <a:xfrm>
            <a:off x="952500" y="1752600"/>
            <a:ext cx="7239000" cy="4038601"/>
          </a:xfrm>
        </p:spPr>
        <p:txBody>
          <a:bodyPr>
            <a:normAutofit/>
          </a:bodyPr>
          <a:lstStyle/>
          <a:p>
            <a:pPr marL="0" indent="0">
              <a:buNone/>
            </a:pPr>
            <a:r>
              <a:rPr lang="en-CA" b="1" dirty="0">
                <a:latin typeface="Arial" pitchFamily="34" charset="0"/>
                <a:cs typeface="Arial" pitchFamily="34" charset="0"/>
              </a:rPr>
              <a:t>2. CONDUCT</a:t>
            </a:r>
            <a:endParaRPr lang="en-CA" dirty="0">
              <a:latin typeface="Arial" pitchFamily="34" charset="0"/>
              <a:cs typeface="Arial" pitchFamily="34" charset="0"/>
            </a:endParaRPr>
          </a:p>
          <a:p>
            <a:pPr lvl="0"/>
            <a:r>
              <a:rPr lang="en-CA" dirty="0">
                <a:latin typeface="Arial" pitchFamily="34" charset="0"/>
                <a:cs typeface="Arial" pitchFamily="34" charset="0"/>
              </a:rPr>
              <a:t>Members act professionally </a:t>
            </a:r>
          </a:p>
          <a:p>
            <a:pPr lvl="0"/>
            <a:r>
              <a:rPr lang="en-CA" dirty="0">
                <a:latin typeface="Arial" pitchFamily="34" charset="0"/>
                <a:cs typeface="Arial" pitchFamily="34" charset="0"/>
              </a:rPr>
              <a:t>Not intentionally to mislead the public </a:t>
            </a:r>
          </a:p>
          <a:p>
            <a:pPr lvl="0"/>
            <a:r>
              <a:rPr lang="en-CA" dirty="0">
                <a:latin typeface="Arial" pitchFamily="34" charset="0"/>
                <a:cs typeface="Arial" pitchFamily="34" charset="0"/>
              </a:rPr>
              <a:t>Provide shall be accurate information</a:t>
            </a:r>
          </a:p>
          <a:p>
            <a:pPr marL="0" indent="0">
              <a:buNone/>
            </a:pPr>
            <a:endParaRPr lang="en-CA" sz="1600" dirty="0">
              <a:solidFill>
                <a:schemeClr val="tx1"/>
              </a:solidFill>
            </a:endParaRPr>
          </a:p>
        </p:txBody>
      </p:sp>
      <p:sp>
        <p:nvSpPr>
          <p:cNvPr id="4" name="Footer Placeholder 3"/>
          <p:cNvSpPr>
            <a:spLocks noGrp="1"/>
          </p:cNvSpPr>
          <p:nvPr>
            <p:ph type="ftr" sz="quarter" idx="11"/>
          </p:nvPr>
        </p:nvSpPr>
        <p:spPr/>
        <p:txBody>
          <a:bodyPr/>
          <a:lstStyle/>
          <a:p>
            <a:r>
              <a:rPr lang="en-US"/>
              <a:t>NAFL Knowledge  &amp; Innovation Center </a:t>
            </a:r>
          </a:p>
        </p:txBody>
      </p:sp>
      <p:sp>
        <p:nvSpPr>
          <p:cNvPr id="5" name="Slide Number Placeholder 4"/>
          <p:cNvSpPr>
            <a:spLocks noGrp="1"/>
          </p:cNvSpPr>
          <p:nvPr>
            <p:ph type="sldNum" sz="quarter" idx="12"/>
          </p:nvPr>
        </p:nvSpPr>
        <p:spPr/>
        <p:txBody>
          <a:bodyPr/>
          <a:lstStyle/>
          <a:p>
            <a:fld id="{DF28FB93-0A08-4E7D-8E63-9EFA29F1E093}" type="slidenum">
              <a:rPr lang="en-CA" smtClean="0"/>
              <a:pPr/>
              <a:t>8</a:t>
            </a:fld>
            <a:endParaRPr lang="en-CA"/>
          </a:p>
        </p:txBody>
      </p:sp>
      <p:pic>
        <p:nvPicPr>
          <p:cNvPr id="7" name="Picture 2" descr="Image result for freight forwarders duty">
            <a:extLst>
              <a:ext uri="{FF2B5EF4-FFF2-40B4-BE49-F238E27FC236}">
                <a16:creationId xmlns:a16="http://schemas.microsoft.com/office/drawing/2014/main" id="{E55B3356-514A-46D9-BEA5-C3EC3702BA2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4329952"/>
            <a:ext cx="3776133" cy="1461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568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rtl="0">
              <a:spcBef>
                <a:spcPct val="0"/>
              </a:spcBef>
            </a:pPr>
            <a:r>
              <a:rPr lang="en-CA" sz="4400" dirty="0">
                <a:solidFill>
                  <a:schemeClr val="tx1"/>
                </a:solidFill>
                <a:latin typeface="+mj-lt"/>
              </a:rPr>
              <a:t>Understanding Freight Forwarding</a:t>
            </a:r>
            <a:endParaRPr lang="en-CA" sz="2000" dirty="0">
              <a:latin typeface="+mj-lt"/>
            </a:endParaRPr>
          </a:p>
        </p:txBody>
      </p:sp>
      <p:sp>
        <p:nvSpPr>
          <p:cNvPr id="4" name="Footer Placeholder 3"/>
          <p:cNvSpPr>
            <a:spLocks noGrp="1"/>
          </p:cNvSpPr>
          <p:nvPr>
            <p:ph type="ftr" sz="quarter" idx="11"/>
          </p:nvPr>
        </p:nvSpPr>
        <p:spPr/>
        <p:txBody>
          <a:bodyPr/>
          <a:lstStyle/>
          <a:p>
            <a:r>
              <a:rPr lang="en-US"/>
              <a:t>NAFL Knowledge  &amp; Innovation Center </a:t>
            </a:r>
          </a:p>
        </p:txBody>
      </p:sp>
      <p:sp>
        <p:nvSpPr>
          <p:cNvPr id="5" name="Slide Number Placeholder 4"/>
          <p:cNvSpPr>
            <a:spLocks noGrp="1"/>
          </p:cNvSpPr>
          <p:nvPr>
            <p:ph type="sldNum" sz="quarter" idx="12"/>
          </p:nvPr>
        </p:nvSpPr>
        <p:spPr/>
        <p:txBody>
          <a:bodyPr/>
          <a:lstStyle/>
          <a:p>
            <a:fld id="{DF28FB93-0A08-4E7D-8E63-9EFA29F1E093}" type="slidenum">
              <a:rPr lang="en-CA" smtClean="0"/>
              <a:pPr/>
              <a:t>9</a:t>
            </a:fld>
            <a:endParaRPr lang="en-CA"/>
          </a:p>
        </p:txBody>
      </p:sp>
      <p:pic>
        <p:nvPicPr>
          <p:cNvPr id="6" name="Picture 4" descr="http://www.promaingroup.com/uploads/property/47_world_map.gif"/>
          <p:cNvPicPr>
            <a:picLocks noGrp="1" noChangeAspect="1" noChangeArrowheads="1"/>
          </p:cNvPicPr>
          <p:nvPr>
            <p:ph idx="1"/>
          </p:nvPr>
        </p:nvPicPr>
        <p:blipFill rotWithShape="1">
          <a:blip r:embed="rId2" cstate="print"/>
          <a:srcRect t="5023" b="9036"/>
          <a:stretch/>
        </p:blipFill>
        <p:spPr bwMode="auto">
          <a:xfrm>
            <a:off x="1401792" y="1665962"/>
            <a:ext cx="7136512" cy="4201438"/>
          </a:xfrm>
          <a:prstGeom prst="rect">
            <a:avLst/>
          </a:prstGeom>
          <a:noFill/>
        </p:spPr>
      </p:pic>
      <p:sp>
        <p:nvSpPr>
          <p:cNvPr id="8" name="Right Arrow 7"/>
          <p:cNvSpPr/>
          <p:nvPr/>
        </p:nvSpPr>
        <p:spPr>
          <a:xfrm>
            <a:off x="3581400" y="4267200"/>
            <a:ext cx="4233718" cy="170080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itchFamily="34" charset="0"/>
                <a:cs typeface="Arial" pitchFamily="34" charset="0"/>
              </a:rPr>
              <a:t>Freight forwarding is all about the smooth flow of international trade</a:t>
            </a:r>
          </a:p>
        </p:txBody>
      </p:sp>
      <p:pic>
        <p:nvPicPr>
          <p:cNvPr id="9" name="Picture 2" descr="http://www.nauticalcharts.noaa.gov/ocs/ct/images/ctcollage.png"/>
          <p:cNvPicPr>
            <a:picLocks noChangeAspect="1" noChangeArrowheads="1"/>
          </p:cNvPicPr>
          <p:nvPr/>
        </p:nvPicPr>
        <p:blipFill>
          <a:blip r:embed="rId3" cstate="print"/>
          <a:srcRect/>
          <a:stretch>
            <a:fillRect/>
          </a:stretch>
        </p:blipFill>
        <p:spPr bwMode="auto">
          <a:xfrm>
            <a:off x="152400" y="2514600"/>
            <a:ext cx="2190717" cy="2057400"/>
          </a:xfrm>
          <a:prstGeom prst="rect">
            <a:avLst/>
          </a:prstGeom>
          <a:noFill/>
        </p:spPr>
      </p:pic>
    </p:spTree>
    <p:extLst>
      <p:ext uri="{BB962C8B-B14F-4D97-AF65-F5344CB8AC3E}">
        <p14:creationId xmlns:p14="http://schemas.microsoft.com/office/powerpoint/2010/main" val="832835003"/>
      </p:ext>
    </p:extLst>
  </p:cSld>
  <p:clrMapOvr>
    <a:masterClrMapping/>
  </p:clrMapOvr>
</p:sld>
</file>

<file path=ppt/theme/theme1.xml><?xml version="1.0" encoding="utf-8"?>
<a:theme xmlns:a="http://schemas.openxmlformats.org/drawingml/2006/main" name="Theme_Fresh_theme">
  <a:themeElements>
    <a:clrScheme name="Fresh">
      <a:dk1>
        <a:sysClr val="windowText" lastClr="000000"/>
      </a:dk1>
      <a:lt1>
        <a:sysClr val="window" lastClr="FFFFFF"/>
      </a:lt1>
      <a:dk2>
        <a:srgbClr val="89C540"/>
      </a:dk2>
      <a:lt2>
        <a:srgbClr val="F0E5B6"/>
      </a:lt2>
      <a:accent1>
        <a:srgbClr val="3B4F18"/>
      </a:accent1>
      <a:accent2>
        <a:srgbClr val="CCC834"/>
      </a:accent2>
      <a:accent3>
        <a:srgbClr val="F49AE1"/>
      </a:accent3>
      <a:accent4>
        <a:srgbClr val="2AC9DE"/>
      </a:accent4>
      <a:accent5>
        <a:srgbClr val="927B74"/>
      </a:accent5>
      <a:accent6>
        <a:srgbClr val="769F11"/>
      </a:accent6>
      <a:hlink>
        <a:srgbClr val="0A6A21"/>
      </a:hlink>
      <a:folHlink>
        <a:srgbClr val="406EA5"/>
      </a:folHlink>
    </a:clrScheme>
    <a:fontScheme name="Fresh">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resh">
      <a:fillStyleLst>
        <a:solidFill>
          <a:schemeClr val="phClr"/>
        </a:solidFill>
        <a:solidFill>
          <a:schemeClr val="phClr">
            <a:tint val="70000"/>
            <a:satMod val="115000"/>
          </a:schemeClr>
        </a:solidFill>
        <a:solidFill>
          <a:schemeClr val="phClr">
            <a:shade val="80000"/>
            <a:satMod val="115000"/>
          </a:schemeClr>
        </a:solidFill>
      </a:fillStyleLst>
      <a:lnStyleLst>
        <a:ln w="25400" cap="flat" cmpd="sng" algn="ctr">
          <a:solidFill>
            <a:schemeClr val="phClr">
              <a:shade val="95000"/>
              <a:satMod val="105000"/>
            </a:schemeClr>
          </a:solidFill>
          <a:prstDash val="solid"/>
          <a:miter/>
        </a:ln>
        <a:ln w="50800" cap="flat" cmpd="sng" algn="ctr">
          <a:solidFill>
            <a:schemeClr val="phClr"/>
          </a:solidFill>
          <a:prstDash val="solid"/>
          <a:miter/>
        </a:ln>
        <a:ln w="76200" cap="flat" cmpd="thickThin" algn="ctr">
          <a:solidFill>
            <a:schemeClr val="phClr">
              <a:alpha val="80000"/>
            </a:schemeClr>
          </a:solidFill>
          <a:prstDash val="solid"/>
          <a:miter/>
        </a:ln>
      </a:lnStyleLst>
      <a:effectStyleLst>
        <a:effectStyle>
          <a:effectLst/>
        </a:effectStyle>
        <a:effectStyle>
          <a:effectLst>
            <a:outerShdw blurRad="63500" sx="101000" sy="101000" rotWithShape="0">
              <a:srgbClr val="FFFFFF">
                <a:alpha val="50000"/>
              </a:srgbClr>
            </a:outerShdw>
          </a:effectLst>
        </a:effectStyle>
        <a:effectStyle>
          <a:effectLst>
            <a:innerShdw blurRad="101600">
              <a:srgbClr val="FFFFFF">
                <a:alpha val="75000"/>
              </a:srgbClr>
            </a:innerShdw>
            <a:outerShdw blurRad="63500" sx="101000" sy="101000" rotWithShape="0">
              <a:srgbClr val="FFFFFF">
                <a:alpha val="50000"/>
              </a:srgbClr>
            </a:outerShdw>
            <a:reflection blurRad="12700" stA="30000" endPos="35000" dist="38100" dir="5400000" sy="-100000" rotWithShape="0"/>
          </a:effectLst>
          <a:scene3d>
            <a:camera prst="orthographicFront">
              <a:rot lat="0" lon="0" rev="0"/>
            </a:camera>
            <a:lightRig rig="balanced" dir="t">
              <a:rot lat="0" lon="0" rev="30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Theme_Fresh_theme</Template>
  <TotalTime>232</TotalTime>
  <Words>1121</Words>
  <Application>Microsoft Office PowerPoint</Application>
  <PresentationFormat>On-screen Show (4:3)</PresentationFormat>
  <Paragraphs>194</Paragraphs>
  <Slides>23</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Arial</vt:lpstr>
      <vt:lpstr>Bookman Old Style</vt:lpstr>
      <vt:lpstr>Calibri</vt:lpstr>
      <vt:lpstr>Calibri Light</vt:lpstr>
      <vt:lpstr>Wingdings</vt:lpstr>
      <vt:lpstr>Theme_Fresh_theme</vt:lpstr>
      <vt:lpstr>Office Theme</vt:lpstr>
      <vt:lpstr>International Transportation   Trade Program Freight Logistics Professional workshop 2018 </vt:lpstr>
      <vt:lpstr>Introduce Yourself  </vt:lpstr>
      <vt:lpstr>Skills Required In Freight &amp;Logistics</vt:lpstr>
      <vt:lpstr>Agenda</vt:lpstr>
      <vt:lpstr>Agenda</vt:lpstr>
      <vt:lpstr>INTRODUCTION  </vt:lpstr>
      <vt:lpstr>How Do I Succeed?</vt:lpstr>
      <vt:lpstr>WHAT IS THE FREIGHT FORWARDER'S DUTY?</vt:lpstr>
      <vt:lpstr>Understanding Freight Forwarding</vt:lpstr>
      <vt:lpstr>Understanding Freight Forwarding</vt:lpstr>
      <vt:lpstr>Understanding Freight Forwarding</vt:lpstr>
      <vt:lpstr>Architects of Transportation </vt:lpstr>
      <vt:lpstr>Designing Global Solutions</vt:lpstr>
      <vt:lpstr>Designing Global Solutions</vt:lpstr>
      <vt:lpstr>Overview of International Trade</vt:lpstr>
      <vt:lpstr>Overview of International Trade</vt:lpstr>
      <vt:lpstr>Overview of International Trade</vt:lpstr>
      <vt:lpstr>Conclusion</vt:lpstr>
      <vt:lpstr>Preparation and Homework</vt:lpstr>
      <vt:lpstr> Q A Session </vt:lpstr>
      <vt:lpstr>Thank you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NAFL TI</dc:title>
  <dc:creator>User</dc:creator>
  <cp:lastModifiedBy>admin</cp:lastModifiedBy>
  <cp:revision>38</cp:revision>
  <dcterms:created xsi:type="dcterms:W3CDTF">2012-05-08T07:04:50Z</dcterms:created>
  <dcterms:modified xsi:type="dcterms:W3CDTF">2018-06-05T04:20:48Z</dcterms:modified>
</cp:coreProperties>
</file>